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0"/>
  </p:notesMasterIdLst>
  <p:sldIdLst>
    <p:sldId id="573" r:id="rId2"/>
    <p:sldId id="533" r:id="rId3"/>
    <p:sldId id="575" r:id="rId4"/>
    <p:sldId id="574" r:id="rId5"/>
    <p:sldId id="576" r:id="rId6"/>
    <p:sldId id="577" r:id="rId7"/>
    <p:sldId id="578" r:id="rId8"/>
    <p:sldId id="579" r:id="rId9"/>
  </p:sldIdLst>
  <p:sldSz cx="43891200" cy="32918400"/>
  <p:notesSz cx="6858000" cy="9144000"/>
  <p:defaultTextStyle>
    <a:defPPr>
      <a:defRPr lang="en-US"/>
    </a:defPPr>
    <a:lvl1pPr marL="0" algn="l" defTabSz="2193509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1pPr>
    <a:lvl2pPr marL="2193509" algn="l" defTabSz="2193509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2pPr>
    <a:lvl3pPr marL="4387018" algn="l" defTabSz="2193509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3pPr>
    <a:lvl4pPr marL="6580526" algn="l" defTabSz="2193509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4pPr>
    <a:lvl5pPr marL="8774026" algn="l" defTabSz="2193509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5pPr>
    <a:lvl6pPr marL="10967530" algn="l" defTabSz="2193509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6pPr>
    <a:lvl7pPr marL="13161038" algn="l" defTabSz="2193509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7pPr>
    <a:lvl8pPr marL="15354547" algn="l" defTabSz="2193509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8pPr>
    <a:lvl9pPr marL="17548056" algn="l" defTabSz="2193509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368">
          <p15:clr>
            <a:srgbClr val="A4A3A4"/>
          </p15:clr>
        </p15:guide>
        <p15:guide id="2" pos="1382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2BCE6"/>
    <a:srgbClr val="BC0000"/>
    <a:srgbClr val="2512AE"/>
    <a:srgbClr val="A2C2E6"/>
    <a:srgbClr val="91A6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325" autoAdjust="0"/>
    <p:restoredTop sz="90785" autoAdjust="0"/>
  </p:normalViewPr>
  <p:slideViewPr>
    <p:cSldViewPr snapToGrid="0" snapToObjects="1">
      <p:cViewPr varScale="1">
        <p:scale>
          <a:sx n="16" d="100"/>
          <a:sy n="16" d="100"/>
        </p:scale>
        <p:origin x="344" y="680"/>
      </p:cViewPr>
      <p:guideLst>
        <p:guide orient="horz" pos="10368"/>
        <p:guide pos="1382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/Users/brandonklein/Downloads/Bar-Chart-Analysis_BK20161116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/Users/brandonklein/Downloads/Bar-Chart-Analysis_BK20161116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file:////C:\Users\TEMP\Desktop\Gephi_node_stats_all_6_db_MO_02232017.xlsx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file:////C:\Users\TEMP\Desktop\Gephi_node_stats_all_6_db_MO_02232017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0143001118086502"/>
          <c:y val="3.0513176144244106E-2"/>
          <c:w val="0.77093961181980408"/>
          <c:h val="0.7950477792217720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optimized_production_rates!$B$1</c:f>
              <c:strCache>
                <c:ptCount val="1"/>
                <c:pt idx="0">
                  <c:v>db1</c:v>
                </c:pt>
              </c:strCache>
            </c:strRef>
          </c:tx>
          <c:invertIfNegative val="0"/>
          <c:cat>
            <c:strRef>
              <c:f>optimized_production_rates!$A$2:$A$28</c:f>
              <c:strCache>
                <c:ptCount val="27"/>
                <c:pt idx="0">
                  <c:v>ABF1</c:v>
                </c:pt>
                <c:pt idx="1">
                  <c:v>ACE2</c:v>
                </c:pt>
                <c:pt idx="2">
                  <c:v>AFT2</c:v>
                </c:pt>
                <c:pt idx="3">
                  <c:v>ASF1</c:v>
                </c:pt>
                <c:pt idx="4">
                  <c:v>ASH1</c:v>
                </c:pt>
                <c:pt idx="5">
                  <c:v>CIN5</c:v>
                </c:pt>
                <c:pt idx="6">
                  <c:v>CST6</c:v>
                </c:pt>
                <c:pt idx="7">
                  <c:v>CYC8</c:v>
                </c:pt>
                <c:pt idx="8">
                  <c:v>GCN4</c:v>
                </c:pt>
                <c:pt idx="9">
                  <c:v>GCR2</c:v>
                </c:pt>
                <c:pt idx="10">
                  <c:v>GLN3</c:v>
                </c:pt>
                <c:pt idx="11">
                  <c:v>HAP4</c:v>
                </c:pt>
                <c:pt idx="12">
                  <c:v>HMO1</c:v>
                </c:pt>
                <c:pt idx="13">
                  <c:v>HSF1</c:v>
                </c:pt>
                <c:pt idx="14">
                  <c:v>MCM1</c:v>
                </c:pt>
                <c:pt idx="15">
                  <c:v>MGA2</c:v>
                </c:pt>
                <c:pt idx="16">
                  <c:v>MSN2</c:v>
                </c:pt>
                <c:pt idx="17">
                  <c:v>MSN4</c:v>
                </c:pt>
                <c:pt idx="18">
                  <c:v>RDS3</c:v>
                </c:pt>
                <c:pt idx="19">
                  <c:v>SFP1</c:v>
                </c:pt>
                <c:pt idx="20">
                  <c:v>STB5</c:v>
                </c:pt>
                <c:pt idx="21">
                  <c:v>SWI4</c:v>
                </c:pt>
                <c:pt idx="22">
                  <c:v>SWI5</c:v>
                </c:pt>
                <c:pt idx="23">
                  <c:v>TEC1</c:v>
                </c:pt>
                <c:pt idx="24">
                  <c:v>YHP1</c:v>
                </c:pt>
                <c:pt idx="25">
                  <c:v>YOX1</c:v>
                </c:pt>
                <c:pt idx="26">
                  <c:v>ZAP1</c:v>
                </c:pt>
              </c:strCache>
            </c:strRef>
          </c:cat>
          <c:val>
            <c:numRef>
              <c:f>optimized_production_rates!$B$2:$B$28</c:f>
              <c:numCache>
                <c:formatCode>General</c:formatCode>
                <c:ptCount val="27"/>
                <c:pt idx="0">
                  <c:v>5.7591382252151602E-2</c:v>
                </c:pt>
                <c:pt idx="1">
                  <c:v>0.13386077051995146</c:v>
                </c:pt>
                <c:pt idx="2">
                  <c:v>0.29000495831757078</c:v>
                </c:pt>
                <c:pt idx="3">
                  <c:v>0.15817971463889477</c:v>
                </c:pt>
                <c:pt idx="4">
                  <c:v>1.5298861943696069</c:v>
                </c:pt>
                <c:pt idx="5">
                  <c:v>1.1528159878875472</c:v>
                </c:pt>
                <c:pt idx="8">
                  <c:v>0.18121602900685585</c:v>
                </c:pt>
                <c:pt idx="10">
                  <c:v>0.3601097594850155</c:v>
                </c:pt>
                <c:pt idx="11">
                  <c:v>2.3447714372178523</c:v>
                </c:pt>
                <c:pt idx="12">
                  <c:v>0.48329066717021735</c:v>
                </c:pt>
                <c:pt idx="16">
                  <c:v>0.57385254198006319</c:v>
                </c:pt>
                <c:pt idx="19">
                  <c:v>1.0066312765504999</c:v>
                </c:pt>
                <c:pt idx="21">
                  <c:v>0.22781834436110557</c:v>
                </c:pt>
                <c:pt idx="24">
                  <c:v>0.15130237614051389</c:v>
                </c:pt>
                <c:pt idx="25">
                  <c:v>0.78559345347797105</c:v>
                </c:pt>
                <c:pt idx="26">
                  <c:v>0.12653346989016581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E7C-2B41-8646-4DF7D9760A99}"/>
            </c:ext>
          </c:extLst>
        </c:ser>
        <c:ser>
          <c:idx val="1"/>
          <c:order val="1"/>
          <c:tx>
            <c:strRef>
              <c:f>optimized_production_rates!$C$1</c:f>
              <c:strCache>
                <c:ptCount val="1"/>
                <c:pt idx="0">
                  <c:v>db2</c:v>
                </c:pt>
              </c:strCache>
            </c:strRef>
          </c:tx>
          <c:invertIfNegative val="0"/>
          <c:cat>
            <c:strRef>
              <c:f>optimized_production_rates!$A$2:$A$28</c:f>
              <c:strCache>
                <c:ptCount val="27"/>
                <c:pt idx="0">
                  <c:v>ABF1</c:v>
                </c:pt>
                <c:pt idx="1">
                  <c:v>ACE2</c:v>
                </c:pt>
                <c:pt idx="2">
                  <c:v>AFT2</c:v>
                </c:pt>
                <c:pt idx="3">
                  <c:v>ASF1</c:v>
                </c:pt>
                <c:pt idx="4">
                  <c:v>ASH1</c:v>
                </c:pt>
                <c:pt idx="5">
                  <c:v>CIN5</c:v>
                </c:pt>
                <c:pt idx="6">
                  <c:v>CST6</c:v>
                </c:pt>
                <c:pt idx="7">
                  <c:v>CYC8</c:v>
                </c:pt>
                <c:pt idx="8">
                  <c:v>GCN4</c:v>
                </c:pt>
                <c:pt idx="9">
                  <c:v>GCR2</c:v>
                </c:pt>
                <c:pt idx="10">
                  <c:v>GLN3</c:v>
                </c:pt>
                <c:pt idx="11">
                  <c:v>HAP4</c:v>
                </c:pt>
                <c:pt idx="12">
                  <c:v>HMO1</c:v>
                </c:pt>
                <c:pt idx="13">
                  <c:v>HSF1</c:v>
                </c:pt>
                <c:pt idx="14">
                  <c:v>MCM1</c:v>
                </c:pt>
                <c:pt idx="15">
                  <c:v>MGA2</c:v>
                </c:pt>
                <c:pt idx="16">
                  <c:v>MSN2</c:v>
                </c:pt>
                <c:pt idx="17">
                  <c:v>MSN4</c:v>
                </c:pt>
                <c:pt idx="18">
                  <c:v>RDS3</c:v>
                </c:pt>
                <c:pt idx="19">
                  <c:v>SFP1</c:v>
                </c:pt>
                <c:pt idx="20">
                  <c:v>STB5</c:v>
                </c:pt>
                <c:pt idx="21">
                  <c:v>SWI4</c:v>
                </c:pt>
                <c:pt idx="22">
                  <c:v>SWI5</c:v>
                </c:pt>
                <c:pt idx="23">
                  <c:v>TEC1</c:v>
                </c:pt>
                <c:pt idx="24">
                  <c:v>YHP1</c:v>
                </c:pt>
                <c:pt idx="25">
                  <c:v>YOX1</c:v>
                </c:pt>
                <c:pt idx="26">
                  <c:v>ZAP1</c:v>
                </c:pt>
              </c:strCache>
            </c:strRef>
          </c:cat>
          <c:val>
            <c:numRef>
              <c:f>optimized_production_rates!$C$2:$C$28</c:f>
              <c:numCache>
                <c:formatCode>General</c:formatCode>
                <c:ptCount val="27"/>
                <c:pt idx="5">
                  <c:v>1.5791635793981724</c:v>
                </c:pt>
                <c:pt idx="9">
                  <c:v>0.22527226631801617</c:v>
                </c:pt>
                <c:pt idx="10">
                  <c:v>0.41736284258361694</c:v>
                </c:pt>
                <c:pt idx="11">
                  <c:v>1.0796377108757704</c:v>
                </c:pt>
                <c:pt idx="12">
                  <c:v>0.51222056808063332</c:v>
                </c:pt>
                <c:pt idx="15">
                  <c:v>0.27248047625776173</c:v>
                </c:pt>
                <c:pt idx="16">
                  <c:v>2.1829600017133837</c:v>
                </c:pt>
                <c:pt idx="18">
                  <c:v>0.29582842416788552</c:v>
                </c:pt>
                <c:pt idx="19">
                  <c:v>1.4100764540341661</c:v>
                </c:pt>
                <c:pt idx="20">
                  <c:v>0.60120437910191693</c:v>
                </c:pt>
                <c:pt idx="21">
                  <c:v>0.33547319766021105</c:v>
                </c:pt>
                <c:pt idx="22">
                  <c:v>1.1399937530094733</c:v>
                </c:pt>
                <c:pt idx="24">
                  <c:v>1.882566711793038</c:v>
                </c:pt>
                <c:pt idx="25">
                  <c:v>1.3668064690595783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E7C-2B41-8646-4DF7D9760A99}"/>
            </c:ext>
          </c:extLst>
        </c:ser>
        <c:ser>
          <c:idx val="2"/>
          <c:order val="2"/>
          <c:tx>
            <c:strRef>
              <c:f>optimized_production_rates!$D$1</c:f>
              <c:strCache>
                <c:ptCount val="1"/>
                <c:pt idx="0">
                  <c:v>db3</c:v>
                </c:pt>
              </c:strCache>
            </c:strRef>
          </c:tx>
          <c:invertIfNegative val="0"/>
          <c:cat>
            <c:strRef>
              <c:f>optimized_production_rates!$A$2:$A$28</c:f>
              <c:strCache>
                <c:ptCount val="27"/>
                <c:pt idx="0">
                  <c:v>ABF1</c:v>
                </c:pt>
                <c:pt idx="1">
                  <c:v>ACE2</c:v>
                </c:pt>
                <c:pt idx="2">
                  <c:v>AFT2</c:v>
                </c:pt>
                <c:pt idx="3">
                  <c:v>ASF1</c:v>
                </c:pt>
                <c:pt idx="4">
                  <c:v>ASH1</c:v>
                </c:pt>
                <c:pt idx="5">
                  <c:v>CIN5</c:v>
                </c:pt>
                <c:pt idx="6">
                  <c:v>CST6</c:v>
                </c:pt>
                <c:pt idx="7">
                  <c:v>CYC8</c:v>
                </c:pt>
                <c:pt idx="8">
                  <c:v>GCN4</c:v>
                </c:pt>
                <c:pt idx="9">
                  <c:v>GCR2</c:v>
                </c:pt>
                <c:pt idx="10">
                  <c:v>GLN3</c:v>
                </c:pt>
                <c:pt idx="11">
                  <c:v>HAP4</c:v>
                </c:pt>
                <c:pt idx="12">
                  <c:v>HMO1</c:v>
                </c:pt>
                <c:pt idx="13">
                  <c:v>HSF1</c:v>
                </c:pt>
                <c:pt idx="14">
                  <c:v>MCM1</c:v>
                </c:pt>
                <c:pt idx="15">
                  <c:v>MGA2</c:v>
                </c:pt>
                <c:pt idx="16">
                  <c:v>MSN2</c:v>
                </c:pt>
                <c:pt idx="17">
                  <c:v>MSN4</c:v>
                </c:pt>
                <c:pt idx="18">
                  <c:v>RDS3</c:v>
                </c:pt>
                <c:pt idx="19">
                  <c:v>SFP1</c:v>
                </c:pt>
                <c:pt idx="20">
                  <c:v>STB5</c:v>
                </c:pt>
                <c:pt idx="21">
                  <c:v>SWI4</c:v>
                </c:pt>
                <c:pt idx="22">
                  <c:v>SWI5</c:v>
                </c:pt>
                <c:pt idx="23">
                  <c:v>TEC1</c:v>
                </c:pt>
                <c:pt idx="24">
                  <c:v>YHP1</c:v>
                </c:pt>
                <c:pt idx="25">
                  <c:v>YOX1</c:v>
                </c:pt>
                <c:pt idx="26">
                  <c:v>ZAP1</c:v>
                </c:pt>
              </c:strCache>
            </c:strRef>
          </c:cat>
          <c:val>
            <c:numRef>
              <c:f>optimized_production_rates!$D$2:$D$28</c:f>
              <c:numCache>
                <c:formatCode>General</c:formatCode>
                <c:ptCount val="27"/>
                <c:pt idx="1">
                  <c:v>0.22329528594739356</c:v>
                </c:pt>
                <c:pt idx="5">
                  <c:v>0.84637459596616704</c:v>
                </c:pt>
                <c:pt idx="9">
                  <c:v>0.23277681597458433</c:v>
                </c:pt>
                <c:pt idx="10">
                  <c:v>0.28888759496266875</c:v>
                </c:pt>
                <c:pt idx="11">
                  <c:v>1.2711031609271293</c:v>
                </c:pt>
                <c:pt idx="12">
                  <c:v>0.54589292261908751</c:v>
                </c:pt>
                <c:pt idx="14">
                  <c:v>0.14425345439307805</c:v>
                </c:pt>
                <c:pt idx="15">
                  <c:v>0.26740959803060221</c:v>
                </c:pt>
                <c:pt idx="16">
                  <c:v>2.6109107448332618</c:v>
                </c:pt>
                <c:pt idx="18">
                  <c:v>0.19958006605816536</c:v>
                </c:pt>
                <c:pt idx="19">
                  <c:v>0.58640787835642993</c:v>
                </c:pt>
                <c:pt idx="20">
                  <c:v>0.24710371307376561</c:v>
                </c:pt>
                <c:pt idx="21">
                  <c:v>0.27582016376437296</c:v>
                </c:pt>
                <c:pt idx="22">
                  <c:v>0.81828204092532819</c:v>
                </c:pt>
                <c:pt idx="24">
                  <c:v>0.74624755437672152</c:v>
                </c:pt>
                <c:pt idx="25">
                  <c:v>1.1141249263073911</c:v>
                </c:pt>
                <c:pt idx="26">
                  <c:v>0.13219442533123518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E7C-2B41-8646-4DF7D9760A99}"/>
            </c:ext>
          </c:extLst>
        </c:ser>
        <c:ser>
          <c:idx val="3"/>
          <c:order val="3"/>
          <c:tx>
            <c:strRef>
              <c:f>optimized_production_rates!$E$1</c:f>
              <c:strCache>
                <c:ptCount val="1"/>
                <c:pt idx="0">
                  <c:v>db4</c:v>
                </c:pt>
              </c:strCache>
            </c:strRef>
          </c:tx>
          <c:invertIfNegative val="0"/>
          <c:cat>
            <c:strRef>
              <c:f>optimized_production_rates!$A$2:$A$28</c:f>
              <c:strCache>
                <c:ptCount val="27"/>
                <c:pt idx="0">
                  <c:v>ABF1</c:v>
                </c:pt>
                <c:pt idx="1">
                  <c:v>ACE2</c:v>
                </c:pt>
                <c:pt idx="2">
                  <c:v>AFT2</c:v>
                </c:pt>
                <c:pt idx="3">
                  <c:v>ASF1</c:v>
                </c:pt>
                <c:pt idx="4">
                  <c:v>ASH1</c:v>
                </c:pt>
                <c:pt idx="5">
                  <c:v>CIN5</c:v>
                </c:pt>
                <c:pt idx="6">
                  <c:v>CST6</c:v>
                </c:pt>
                <c:pt idx="7">
                  <c:v>CYC8</c:v>
                </c:pt>
                <c:pt idx="8">
                  <c:v>GCN4</c:v>
                </c:pt>
                <c:pt idx="9">
                  <c:v>GCR2</c:v>
                </c:pt>
                <c:pt idx="10">
                  <c:v>GLN3</c:v>
                </c:pt>
                <c:pt idx="11">
                  <c:v>HAP4</c:v>
                </c:pt>
                <c:pt idx="12">
                  <c:v>HMO1</c:v>
                </c:pt>
                <c:pt idx="13">
                  <c:v>HSF1</c:v>
                </c:pt>
                <c:pt idx="14">
                  <c:v>MCM1</c:v>
                </c:pt>
                <c:pt idx="15">
                  <c:v>MGA2</c:v>
                </c:pt>
                <c:pt idx="16">
                  <c:v>MSN2</c:v>
                </c:pt>
                <c:pt idx="17">
                  <c:v>MSN4</c:v>
                </c:pt>
                <c:pt idx="18">
                  <c:v>RDS3</c:v>
                </c:pt>
                <c:pt idx="19">
                  <c:v>SFP1</c:v>
                </c:pt>
                <c:pt idx="20">
                  <c:v>STB5</c:v>
                </c:pt>
                <c:pt idx="21">
                  <c:v>SWI4</c:v>
                </c:pt>
                <c:pt idx="22">
                  <c:v>SWI5</c:v>
                </c:pt>
                <c:pt idx="23">
                  <c:v>TEC1</c:v>
                </c:pt>
                <c:pt idx="24">
                  <c:v>YHP1</c:v>
                </c:pt>
                <c:pt idx="25">
                  <c:v>YOX1</c:v>
                </c:pt>
                <c:pt idx="26">
                  <c:v>ZAP1</c:v>
                </c:pt>
              </c:strCache>
            </c:strRef>
          </c:cat>
          <c:val>
            <c:numRef>
              <c:f>optimized_production_rates!$E$2:$E$28</c:f>
              <c:numCache>
                <c:formatCode>General</c:formatCode>
                <c:ptCount val="27"/>
                <c:pt idx="5">
                  <c:v>1.2710036412433154</c:v>
                </c:pt>
                <c:pt idx="7">
                  <c:v>0.16084584396078114</c:v>
                </c:pt>
                <c:pt idx="9">
                  <c:v>0.22037037495467104</c:v>
                </c:pt>
                <c:pt idx="10">
                  <c:v>0.28447758046636562</c:v>
                </c:pt>
                <c:pt idx="11">
                  <c:v>1.2569258717132032</c:v>
                </c:pt>
                <c:pt idx="12">
                  <c:v>0.18292618613422346</c:v>
                </c:pt>
                <c:pt idx="16">
                  <c:v>0.52015651921259665</c:v>
                </c:pt>
                <c:pt idx="17">
                  <c:v>1.320347751917089</c:v>
                </c:pt>
                <c:pt idx="19">
                  <c:v>1.1973293602179456</c:v>
                </c:pt>
                <c:pt idx="21">
                  <c:v>0.28779839939802465</c:v>
                </c:pt>
                <c:pt idx="22">
                  <c:v>2.3057772442596476</c:v>
                </c:pt>
                <c:pt idx="23">
                  <c:v>1.5765336788671458</c:v>
                </c:pt>
                <c:pt idx="24">
                  <c:v>0.53884152986947742</c:v>
                </c:pt>
                <c:pt idx="25">
                  <c:v>0.79251191598987536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FE7C-2B41-8646-4DF7D9760A99}"/>
            </c:ext>
          </c:extLst>
        </c:ser>
        <c:ser>
          <c:idx val="4"/>
          <c:order val="4"/>
          <c:tx>
            <c:strRef>
              <c:f>optimized_production_rates!$F$1</c:f>
              <c:strCache>
                <c:ptCount val="1"/>
                <c:pt idx="0">
                  <c:v>db5</c:v>
                </c:pt>
              </c:strCache>
            </c:strRef>
          </c:tx>
          <c:invertIfNegative val="0"/>
          <c:cat>
            <c:strRef>
              <c:f>optimized_production_rates!$A$2:$A$28</c:f>
              <c:strCache>
                <c:ptCount val="27"/>
                <c:pt idx="0">
                  <c:v>ABF1</c:v>
                </c:pt>
                <c:pt idx="1">
                  <c:v>ACE2</c:v>
                </c:pt>
                <c:pt idx="2">
                  <c:v>AFT2</c:v>
                </c:pt>
                <c:pt idx="3">
                  <c:v>ASF1</c:v>
                </c:pt>
                <c:pt idx="4">
                  <c:v>ASH1</c:v>
                </c:pt>
                <c:pt idx="5">
                  <c:v>CIN5</c:v>
                </c:pt>
                <c:pt idx="6">
                  <c:v>CST6</c:v>
                </c:pt>
                <c:pt idx="7">
                  <c:v>CYC8</c:v>
                </c:pt>
                <c:pt idx="8">
                  <c:v>GCN4</c:v>
                </c:pt>
                <c:pt idx="9">
                  <c:v>GCR2</c:v>
                </c:pt>
                <c:pt idx="10">
                  <c:v>GLN3</c:v>
                </c:pt>
                <c:pt idx="11">
                  <c:v>HAP4</c:v>
                </c:pt>
                <c:pt idx="12">
                  <c:v>HMO1</c:v>
                </c:pt>
                <c:pt idx="13">
                  <c:v>HSF1</c:v>
                </c:pt>
                <c:pt idx="14">
                  <c:v>MCM1</c:v>
                </c:pt>
                <c:pt idx="15">
                  <c:v>MGA2</c:v>
                </c:pt>
                <c:pt idx="16">
                  <c:v>MSN2</c:v>
                </c:pt>
                <c:pt idx="17">
                  <c:v>MSN4</c:v>
                </c:pt>
                <c:pt idx="18">
                  <c:v>RDS3</c:v>
                </c:pt>
                <c:pt idx="19">
                  <c:v>SFP1</c:v>
                </c:pt>
                <c:pt idx="20">
                  <c:v>STB5</c:v>
                </c:pt>
                <c:pt idx="21">
                  <c:v>SWI4</c:v>
                </c:pt>
                <c:pt idx="22">
                  <c:v>SWI5</c:v>
                </c:pt>
                <c:pt idx="23">
                  <c:v>TEC1</c:v>
                </c:pt>
                <c:pt idx="24">
                  <c:v>YHP1</c:v>
                </c:pt>
                <c:pt idx="25">
                  <c:v>YOX1</c:v>
                </c:pt>
                <c:pt idx="26">
                  <c:v>ZAP1</c:v>
                </c:pt>
              </c:strCache>
            </c:strRef>
          </c:cat>
          <c:val>
            <c:numRef>
              <c:f>optimized_production_rates!$F$2:$F$28</c:f>
              <c:numCache>
                <c:formatCode>General</c:formatCode>
                <c:ptCount val="27"/>
                <c:pt idx="1">
                  <c:v>0.16323432499926988</c:v>
                </c:pt>
                <c:pt idx="4">
                  <c:v>2.0267702430394277</c:v>
                </c:pt>
                <c:pt idx="5">
                  <c:v>0.9511355519501179</c:v>
                </c:pt>
                <c:pt idx="9">
                  <c:v>0.23511012771516712</c:v>
                </c:pt>
                <c:pt idx="10">
                  <c:v>0.28784140104497197</c:v>
                </c:pt>
                <c:pt idx="11">
                  <c:v>1.6725818440222211</c:v>
                </c:pt>
                <c:pt idx="12">
                  <c:v>0.23866431013598668</c:v>
                </c:pt>
                <c:pt idx="16">
                  <c:v>0.8824240577061403</c:v>
                </c:pt>
                <c:pt idx="19">
                  <c:v>1.2093964255556602</c:v>
                </c:pt>
                <c:pt idx="20">
                  <c:v>0.32038832328011063</c:v>
                </c:pt>
                <c:pt idx="21">
                  <c:v>0.24117622274449829</c:v>
                </c:pt>
                <c:pt idx="22">
                  <c:v>1.2497459694622715</c:v>
                </c:pt>
                <c:pt idx="24">
                  <c:v>0.34107830277955481</c:v>
                </c:pt>
                <c:pt idx="25">
                  <c:v>0.86462662584286076</c:v>
                </c:pt>
                <c:pt idx="26">
                  <c:v>0.12981371615489459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FE7C-2B41-8646-4DF7D9760A99}"/>
            </c:ext>
          </c:extLst>
        </c:ser>
        <c:ser>
          <c:idx val="5"/>
          <c:order val="5"/>
          <c:tx>
            <c:strRef>
              <c:f>optimized_production_rates!$G$1</c:f>
              <c:strCache>
                <c:ptCount val="1"/>
                <c:pt idx="0">
                  <c:v>db6</c:v>
                </c:pt>
              </c:strCache>
            </c:strRef>
          </c:tx>
          <c:invertIfNegative val="0"/>
          <c:cat>
            <c:strRef>
              <c:f>optimized_production_rates!$A$2:$A$28</c:f>
              <c:strCache>
                <c:ptCount val="27"/>
                <c:pt idx="0">
                  <c:v>ABF1</c:v>
                </c:pt>
                <c:pt idx="1">
                  <c:v>ACE2</c:v>
                </c:pt>
                <c:pt idx="2">
                  <c:v>AFT2</c:v>
                </c:pt>
                <c:pt idx="3">
                  <c:v>ASF1</c:v>
                </c:pt>
                <c:pt idx="4">
                  <c:v>ASH1</c:v>
                </c:pt>
                <c:pt idx="5">
                  <c:v>CIN5</c:v>
                </c:pt>
                <c:pt idx="6">
                  <c:v>CST6</c:v>
                </c:pt>
                <c:pt idx="7">
                  <c:v>CYC8</c:v>
                </c:pt>
                <c:pt idx="8">
                  <c:v>GCN4</c:v>
                </c:pt>
                <c:pt idx="9">
                  <c:v>GCR2</c:v>
                </c:pt>
                <c:pt idx="10">
                  <c:v>GLN3</c:v>
                </c:pt>
                <c:pt idx="11">
                  <c:v>HAP4</c:v>
                </c:pt>
                <c:pt idx="12">
                  <c:v>HMO1</c:v>
                </c:pt>
                <c:pt idx="13">
                  <c:v>HSF1</c:v>
                </c:pt>
                <c:pt idx="14">
                  <c:v>MCM1</c:v>
                </c:pt>
                <c:pt idx="15">
                  <c:v>MGA2</c:v>
                </c:pt>
                <c:pt idx="16">
                  <c:v>MSN2</c:v>
                </c:pt>
                <c:pt idx="17">
                  <c:v>MSN4</c:v>
                </c:pt>
                <c:pt idx="18">
                  <c:v>RDS3</c:v>
                </c:pt>
                <c:pt idx="19">
                  <c:v>SFP1</c:v>
                </c:pt>
                <c:pt idx="20">
                  <c:v>STB5</c:v>
                </c:pt>
                <c:pt idx="21">
                  <c:v>SWI4</c:v>
                </c:pt>
                <c:pt idx="22">
                  <c:v>SWI5</c:v>
                </c:pt>
                <c:pt idx="23">
                  <c:v>TEC1</c:v>
                </c:pt>
                <c:pt idx="24">
                  <c:v>YHP1</c:v>
                </c:pt>
                <c:pt idx="25">
                  <c:v>YOX1</c:v>
                </c:pt>
                <c:pt idx="26">
                  <c:v>ZAP1</c:v>
                </c:pt>
              </c:strCache>
            </c:strRef>
          </c:cat>
          <c:val>
            <c:numRef>
              <c:f>optimized_production_rates!$G$2:$G$28</c:f>
              <c:numCache>
                <c:formatCode>General</c:formatCode>
                <c:ptCount val="27"/>
                <c:pt idx="0">
                  <c:v>5.756589019470186E-2</c:v>
                </c:pt>
                <c:pt idx="1">
                  <c:v>0.23145434906630083</c:v>
                </c:pt>
                <c:pt idx="5">
                  <c:v>1.9156809251889879</c:v>
                </c:pt>
                <c:pt idx="6">
                  <c:v>0.29166693111711317</c:v>
                </c:pt>
                <c:pt idx="8">
                  <c:v>4.560682304584536E-2</c:v>
                </c:pt>
                <c:pt idx="9">
                  <c:v>0.2277955092685898</c:v>
                </c:pt>
                <c:pt idx="10">
                  <c:v>1.3572035748040747</c:v>
                </c:pt>
                <c:pt idx="11">
                  <c:v>1.7046201005100143</c:v>
                </c:pt>
                <c:pt idx="12">
                  <c:v>0.23899233341381584</c:v>
                </c:pt>
                <c:pt idx="13">
                  <c:v>0.10790896541949431</c:v>
                </c:pt>
                <c:pt idx="14">
                  <c:v>0.14293595507207629</c:v>
                </c:pt>
                <c:pt idx="15">
                  <c:v>0.30759423527027474</c:v>
                </c:pt>
                <c:pt idx="16">
                  <c:v>1.3538832407580679</c:v>
                </c:pt>
                <c:pt idx="17">
                  <c:v>1.4053763683375113</c:v>
                </c:pt>
                <c:pt idx="21">
                  <c:v>0.21276403967125621</c:v>
                </c:pt>
                <c:pt idx="26">
                  <c:v>0.13066169745090392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FE7C-2B41-8646-4DF7D9760A9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2028461384"/>
        <c:axId val="-2028540008"/>
      </c:barChart>
      <c:catAx>
        <c:axId val="-2028461384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sz="1100">
                    <a:latin typeface="Arial" panose="020B0604020202020204" pitchFamily="34" charset="0"/>
                    <a:cs typeface="Arial" panose="020B0604020202020204" pitchFamily="34" charset="0"/>
                  </a:defRPr>
                </a:pPr>
                <a:r>
                  <a:rPr lang="en-US" sz="1100">
                    <a:latin typeface="Arial" panose="020B0604020202020204" pitchFamily="34" charset="0"/>
                    <a:cs typeface="Arial" panose="020B0604020202020204" pitchFamily="34" charset="0"/>
                  </a:rPr>
                  <a:t>Gene</a:t>
                </a:r>
              </a:p>
            </c:rich>
          </c:tx>
          <c:layout>
            <c:manualLayout>
              <c:xMode val="edge"/>
              <c:yMode val="edge"/>
              <c:x val="0.4749861358126275"/>
              <c:y val="0.94117880895955963"/>
            </c:manualLayout>
          </c:layout>
          <c:overlay val="0"/>
        </c:title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000" b="1">
                <a:latin typeface="Arial" panose="020B0604020202020204" pitchFamily="34" charset="0"/>
                <a:cs typeface="Arial" panose="020B0604020202020204" pitchFamily="34" charset="0"/>
              </a:defRPr>
            </a:pPr>
            <a:endParaRPr lang="en-US"/>
          </a:p>
        </c:txPr>
        <c:crossAx val="-2028540008"/>
        <c:crosses val="autoZero"/>
        <c:auto val="1"/>
        <c:lblAlgn val="ctr"/>
        <c:lblOffset val="100"/>
        <c:noMultiLvlLbl val="0"/>
      </c:catAx>
      <c:valAx>
        <c:axId val="-2028540008"/>
        <c:scaling>
          <c:orientation val="minMax"/>
          <c:max val="2.65"/>
          <c:min val="0"/>
        </c:scaling>
        <c:delete val="0"/>
        <c:axPos val="l"/>
        <c:majorGridlines>
          <c:spPr>
            <a:ln>
              <a:solidFill>
                <a:schemeClr val="bg1">
                  <a:lumMod val="65000"/>
                  <a:alpha val="30000"/>
                </a:schemeClr>
              </a:solidFill>
            </a:ln>
          </c:spPr>
        </c:majorGridlines>
        <c:title>
          <c:tx>
            <c:rich>
              <a:bodyPr/>
              <a:lstStyle/>
              <a:p>
                <a:pPr>
                  <a:defRPr sz="1100">
                    <a:latin typeface="Arial" panose="020B0604020202020204" pitchFamily="34" charset="0"/>
                    <a:cs typeface="Arial" panose="020B0604020202020204" pitchFamily="34" charset="0"/>
                  </a:defRPr>
                </a:pPr>
                <a:r>
                  <a:rPr lang="en-US" sz="1100">
                    <a:latin typeface="Arial" panose="020B0604020202020204" pitchFamily="34" charset="0"/>
                    <a:cs typeface="Arial" panose="020B0604020202020204" pitchFamily="34" charset="0"/>
                  </a:rPr>
                  <a:t>Optimized Production Rate (</a:t>
                </a:r>
                <a:r>
                  <a:rPr lang="en-US" sz="1100" i="1">
                    <a:latin typeface="Arial" panose="020B0604020202020204" pitchFamily="34" charset="0"/>
                    <a:cs typeface="Arial" panose="020B0604020202020204" pitchFamily="34" charset="0"/>
                  </a:rPr>
                  <a:t>p</a:t>
                </a:r>
                <a:r>
                  <a:rPr lang="en-US" sz="1100" i="0"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  <a:endParaRPr lang="en-US" sz="1100">
                  <a:latin typeface="Arial" panose="020B0604020202020204" pitchFamily="34" charset="0"/>
                  <a:cs typeface="Arial" panose="020B0604020202020204" pitchFamily="34" charset="0"/>
                </a:endParaRP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>
                <a:latin typeface="Arial" panose="020B0604020202020204" pitchFamily="34" charset="0"/>
                <a:cs typeface="Arial" panose="020B0604020202020204" pitchFamily="34" charset="0"/>
              </a:defRPr>
            </a:pPr>
            <a:endParaRPr lang="en-US"/>
          </a:p>
        </c:txPr>
        <c:crossAx val="-2028461384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9084598468552556"/>
          <c:y val="0.36086013520154642"/>
          <c:w val="5.9058951675616519E-2"/>
          <c:h val="0.28382757980495155"/>
        </c:manualLayout>
      </c:layout>
      <c:overlay val="0"/>
      <c:txPr>
        <a:bodyPr/>
        <a:lstStyle/>
        <a:p>
          <a:pPr>
            <a:defRPr sz="1000">
              <a:latin typeface="Arial" panose="020B0604020202020204" pitchFamily="34" charset="0"/>
              <a:cs typeface="Arial" panose="020B0604020202020204" pitchFamily="34" charset="0"/>
            </a:defRPr>
          </a:pPr>
          <a:endParaRPr lang="en-US"/>
        </a:p>
      </c:txPr>
    </c:legend>
    <c:plotVisOnly val="1"/>
    <c:dispBlanksAs val="gap"/>
    <c:showDLblsOverMax val="0"/>
  </c:chart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>
        <c:manualLayout>
          <c:layoutTarget val="inner"/>
          <c:xMode val="edge"/>
          <c:yMode val="edge"/>
          <c:x val="8.9591923416211972E-2"/>
          <c:y val="2.8241335044929396E-2"/>
          <c:w val="0.80463462606593261"/>
          <c:h val="0.9033632862644416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optimized_threshold_b!$B$1</c:f>
              <c:strCache>
                <c:ptCount val="1"/>
                <c:pt idx="0">
                  <c:v>db1</c:v>
                </c:pt>
              </c:strCache>
            </c:strRef>
          </c:tx>
          <c:invertIfNegative val="0"/>
          <c:cat>
            <c:strRef>
              <c:f>optimized_threshold_b!$A$2:$A$28</c:f>
              <c:strCache>
                <c:ptCount val="27"/>
                <c:pt idx="0">
                  <c:v>ABF1</c:v>
                </c:pt>
                <c:pt idx="1">
                  <c:v>ACE2</c:v>
                </c:pt>
                <c:pt idx="2">
                  <c:v>AFT2</c:v>
                </c:pt>
                <c:pt idx="3">
                  <c:v>ASF1</c:v>
                </c:pt>
                <c:pt idx="4">
                  <c:v>ASH1</c:v>
                </c:pt>
                <c:pt idx="5">
                  <c:v>CIN5</c:v>
                </c:pt>
                <c:pt idx="6">
                  <c:v>CST6</c:v>
                </c:pt>
                <c:pt idx="7">
                  <c:v>CYC8</c:v>
                </c:pt>
                <c:pt idx="8">
                  <c:v>GCN4</c:v>
                </c:pt>
                <c:pt idx="9">
                  <c:v>GCR2</c:v>
                </c:pt>
                <c:pt idx="10">
                  <c:v>GLN3</c:v>
                </c:pt>
                <c:pt idx="11">
                  <c:v>HAP4</c:v>
                </c:pt>
                <c:pt idx="12">
                  <c:v>HMO1</c:v>
                </c:pt>
                <c:pt idx="13">
                  <c:v>HSF1</c:v>
                </c:pt>
                <c:pt idx="14">
                  <c:v>MCM1</c:v>
                </c:pt>
                <c:pt idx="15">
                  <c:v>MGA2</c:v>
                </c:pt>
                <c:pt idx="16">
                  <c:v>MSN2</c:v>
                </c:pt>
                <c:pt idx="17">
                  <c:v>MSN4</c:v>
                </c:pt>
                <c:pt idx="18">
                  <c:v>RDS3</c:v>
                </c:pt>
                <c:pt idx="19">
                  <c:v>SFP1</c:v>
                </c:pt>
                <c:pt idx="20">
                  <c:v>STB5</c:v>
                </c:pt>
                <c:pt idx="21">
                  <c:v>SWI4</c:v>
                </c:pt>
                <c:pt idx="22">
                  <c:v>SWI5</c:v>
                </c:pt>
                <c:pt idx="23">
                  <c:v>TEC1</c:v>
                </c:pt>
                <c:pt idx="24">
                  <c:v>YHP1</c:v>
                </c:pt>
                <c:pt idx="25">
                  <c:v>YOX1</c:v>
                </c:pt>
                <c:pt idx="26">
                  <c:v>ZAP1</c:v>
                </c:pt>
              </c:strCache>
            </c:strRef>
          </c:cat>
          <c:val>
            <c:numRef>
              <c:f>optimized_threshold_b!$B$2:$B$28</c:f>
              <c:numCache>
                <c:formatCode>General</c:formatCode>
                <c:ptCount val="27"/>
                <c:pt idx="0">
                  <c:v>0</c:v>
                </c:pt>
                <c:pt idx="1">
                  <c:v>0.26212402839708154</c:v>
                </c:pt>
                <c:pt idx="2">
                  <c:v>4.5168564931748092</c:v>
                </c:pt>
                <c:pt idx="3">
                  <c:v>1.3581243044260709</c:v>
                </c:pt>
                <c:pt idx="4">
                  <c:v>0.76411388816063042</c:v>
                </c:pt>
                <c:pt idx="5">
                  <c:v>2.6975637872373763</c:v>
                </c:pt>
                <c:pt idx="8">
                  <c:v>2.422825031475718</c:v>
                </c:pt>
                <c:pt idx="10">
                  <c:v>1.3441263322678942</c:v>
                </c:pt>
                <c:pt idx="11">
                  <c:v>-1.7451397466597762</c:v>
                </c:pt>
                <c:pt idx="12">
                  <c:v>1.3128831623982176</c:v>
                </c:pt>
                <c:pt idx="16">
                  <c:v>0.89612965557754209</c:v>
                </c:pt>
                <c:pt idx="19">
                  <c:v>1.2433807255932119</c:v>
                </c:pt>
                <c:pt idx="21">
                  <c:v>-3.3940648480900402</c:v>
                </c:pt>
                <c:pt idx="24">
                  <c:v>0.31282387775833193</c:v>
                </c:pt>
                <c:pt idx="25">
                  <c:v>2.9816172593664287</c:v>
                </c:pt>
                <c:pt idx="26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764-8E4D-867E-F749B48E02D9}"/>
            </c:ext>
          </c:extLst>
        </c:ser>
        <c:ser>
          <c:idx val="1"/>
          <c:order val="1"/>
          <c:tx>
            <c:strRef>
              <c:f>optimized_threshold_b!$C$1</c:f>
              <c:strCache>
                <c:ptCount val="1"/>
                <c:pt idx="0">
                  <c:v>db2</c:v>
                </c:pt>
              </c:strCache>
            </c:strRef>
          </c:tx>
          <c:invertIfNegative val="0"/>
          <c:cat>
            <c:strRef>
              <c:f>optimized_threshold_b!$A$2:$A$28</c:f>
              <c:strCache>
                <c:ptCount val="27"/>
                <c:pt idx="0">
                  <c:v>ABF1</c:v>
                </c:pt>
                <c:pt idx="1">
                  <c:v>ACE2</c:v>
                </c:pt>
                <c:pt idx="2">
                  <c:v>AFT2</c:v>
                </c:pt>
                <c:pt idx="3">
                  <c:v>ASF1</c:v>
                </c:pt>
                <c:pt idx="4">
                  <c:v>ASH1</c:v>
                </c:pt>
                <c:pt idx="5">
                  <c:v>CIN5</c:v>
                </c:pt>
                <c:pt idx="6">
                  <c:v>CST6</c:v>
                </c:pt>
                <c:pt idx="7">
                  <c:v>CYC8</c:v>
                </c:pt>
                <c:pt idx="8">
                  <c:v>GCN4</c:v>
                </c:pt>
                <c:pt idx="9">
                  <c:v>GCR2</c:v>
                </c:pt>
                <c:pt idx="10">
                  <c:v>GLN3</c:v>
                </c:pt>
                <c:pt idx="11">
                  <c:v>HAP4</c:v>
                </c:pt>
                <c:pt idx="12">
                  <c:v>HMO1</c:v>
                </c:pt>
                <c:pt idx="13">
                  <c:v>HSF1</c:v>
                </c:pt>
                <c:pt idx="14">
                  <c:v>MCM1</c:v>
                </c:pt>
                <c:pt idx="15">
                  <c:v>MGA2</c:v>
                </c:pt>
                <c:pt idx="16">
                  <c:v>MSN2</c:v>
                </c:pt>
                <c:pt idx="17">
                  <c:v>MSN4</c:v>
                </c:pt>
                <c:pt idx="18">
                  <c:v>RDS3</c:v>
                </c:pt>
                <c:pt idx="19">
                  <c:v>SFP1</c:v>
                </c:pt>
                <c:pt idx="20">
                  <c:v>STB5</c:v>
                </c:pt>
                <c:pt idx="21">
                  <c:v>SWI4</c:v>
                </c:pt>
                <c:pt idx="22">
                  <c:v>SWI5</c:v>
                </c:pt>
                <c:pt idx="23">
                  <c:v>TEC1</c:v>
                </c:pt>
                <c:pt idx="24">
                  <c:v>YHP1</c:v>
                </c:pt>
                <c:pt idx="25">
                  <c:v>YOX1</c:v>
                </c:pt>
                <c:pt idx="26">
                  <c:v>ZAP1</c:v>
                </c:pt>
              </c:strCache>
            </c:strRef>
          </c:cat>
          <c:val>
            <c:numRef>
              <c:f>optimized_threshold_b!$C$2:$C$28</c:f>
              <c:numCache>
                <c:formatCode>General</c:formatCode>
                <c:ptCount val="27"/>
                <c:pt idx="5">
                  <c:v>-0.249977806</c:v>
                </c:pt>
                <c:pt idx="9">
                  <c:v>0</c:v>
                </c:pt>
                <c:pt idx="10">
                  <c:v>0.72197121872033931</c:v>
                </c:pt>
                <c:pt idx="11">
                  <c:v>2.1781530858004321</c:v>
                </c:pt>
                <c:pt idx="12">
                  <c:v>1.732411842467356</c:v>
                </c:pt>
                <c:pt idx="15">
                  <c:v>-2.5165498331795436E-2</c:v>
                </c:pt>
                <c:pt idx="16">
                  <c:v>-1.4075457478530951</c:v>
                </c:pt>
                <c:pt idx="18">
                  <c:v>1.0633597590339166</c:v>
                </c:pt>
                <c:pt idx="19">
                  <c:v>-0.84878386684104956</c:v>
                </c:pt>
                <c:pt idx="20">
                  <c:v>1.4013579759394621</c:v>
                </c:pt>
                <c:pt idx="21">
                  <c:v>-0.56086294285357363</c:v>
                </c:pt>
                <c:pt idx="22">
                  <c:v>-0.51530599682759548</c:v>
                </c:pt>
                <c:pt idx="24">
                  <c:v>-1.813471980888042</c:v>
                </c:pt>
                <c:pt idx="25">
                  <c:v>-0.22740698006220894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764-8E4D-867E-F749B48E02D9}"/>
            </c:ext>
          </c:extLst>
        </c:ser>
        <c:ser>
          <c:idx val="2"/>
          <c:order val="2"/>
          <c:tx>
            <c:strRef>
              <c:f>optimized_threshold_b!$D$1</c:f>
              <c:strCache>
                <c:ptCount val="1"/>
                <c:pt idx="0">
                  <c:v>db3</c:v>
                </c:pt>
              </c:strCache>
            </c:strRef>
          </c:tx>
          <c:invertIfNegative val="0"/>
          <c:cat>
            <c:strRef>
              <c:f>optimized_threshold_b!$A$2:$A$28</c:f>
              <c:strCache>
                <c:ptCount val="27"/>
                <c:pt idx="0">
                  <c:v>ABF1</c:v>
                </c:pt>
                <c:pt idx="1">
                  <c:v>ACE2</c:v>
                </c:pt>
                <c:pt idx="2">
                  <c:v>AFT2</c:v>
                </c:pt>
                <c:pt idx="3">
                  <c:v>ASF1</c:v>
                </c:pt>
                <c:pt idx="4">
                  <c:v>ASH1</c:v>
                </c:pt>
                <c:pt idx="5">
                  <c:v>CIN5</c:v>
                </c:pt>
                <c:pt idx="6">
                  <c:v>CST6</c:v>
                </c:pt>
                <c:pt idx="7">
                  <c:v>CYC8</c:v>
                </c:pt>
                <c:pt idx="8">
                  <c:v>GCN4</c:v>
                </c:pt>
                <c:pt idx="9">
                  <c:v>GCR2</c:v>
                </c:pt>
                <c:pt idx="10">
                  <c:v>GLN3</c:v>
                </c:pt>
                <c:pt idx="11">
                  <c:v>HAP4</c:v>
                </c:pt>
                <c:pt idx="12">
                  <c:v>HMO1</c:v>
                </c:pt>
                <c:pt idx="13">
                  <c:v>HSF1</c:v>
                </c:pt>
                <c:pt idx="14">
                  <c:v>MCM1</c:v>
                </c:pt>
                <c:pt idx="15">
                  <c:v>MGA2</c:v>
                </c:pt>
                <c:pt idx="16">
                  <c:v>MSN2</c:v>
                </c:pt>
                <c:pt idx="17">
                  <c:v>MSN4</c:v>
                </c:pt>
                <c:pt idx="18">
                  <c:v>RDS3</c:v>
                </c:pt>
                <c:pt idx="19">
                  <c:v>SFP1</c:v>
                </c:pt>
                <c:pt idx="20">
                  <c:v>STB5</c:v>
                </c:pt>
                <c:pt idx="21">
                  <c:v>SWI4</c:v>
                </c:pt>
                <c:pt idx="22">
                  <c:v>SWI5</c:v>
                </c:pt>
                <c:pt idx="23">
                  <c:v>TEC1</c:v>
                </c:pt>
                <c:pt idx="24">
                  <c:v>YHP1</c:v>
                </c:pt>
                <c:pt idx="25">
                  <c:v>YOX1</c:v>
                </c:pt>
                <c:pt idx="26">
                  <c:v>ZAP1</c:v>
                </c:pt>
              </c:strCache>
            </c:strRef>
          </c:cat>
          <c:val>
            <c:numRef>
              <c:f>optimized_threshold_b!$D$2:$D$28</c:f>
              <c:numCache>
                <c:formatCode>General</c:formatCode>
                <c:ptCount val="27"/>
                <c:pt idx="1">
                  <c:v>1.4950117426897687</c:v>
                </c:pt>
                <c:pt idx="5">
                  <c:v>0.37520159023417909</c:v>
                </c:pt>
                <c:pt idx="9">
                  <c:v>0</c:v>
                </c:pt>
                <c:pt idx="10">
                  <c:v>0.5978462093076975</c:v>
                </c:pt>
                <c:pt idx="11">
                  <c:v>3.1299524404847383</c:v>
                </c:pt>
                <c:pt idx="12">
                  <c:v>1.8877303298114878</c:v>
                </c:pt>
                <c:pt idx="14">
                  <c:v>0.20609275262043364</c:v>
                </c:pt>
                <c:pt idx="15">
                  <c:v>-3.2657361311304714E-2</c:v>
                </c:pt>
                <c:pt idx="16">
                  <c:v>-1.8024477685914946</c:v>
                </c:pt>
                <c:pt idx="18">
                  <c:v>0.65934915438357899</c:v>
                </c:pt>
                <c:pt idx="19">
                  <c:v>0.71066336287050813</c:v>
                </c:pt>
                <c:pt idx="20">
                  <c:v>0.17963211511110161</c:v>
                </c:pt>
                <c:pt idx="21">
                  <c:v>-1.7388839211819633</c:v>
                </c:pt>
                <c:pt idx="22">
                  <c:v>0.12422479963072107</c:v>
                </c:pt>
                <c:pt idx="24">
                  <c:v>0.91093471387215841</c:v>
                </c:pt>
                <c:pt idx="25">
                  <c:v>5.3925372362435275E-2</c:v>
                </c:pt>
                <c:pt idx="26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764-8E4D-867E-F749B48E02D9}"/>
            </c:ext>
          </c:extLst>
        </c:ser>
        <c:ser>
          <c:idx val="3"/>
          <c:order val="3"/>
          <c:tx>
            <c:strRef>
              <c:f>optimized_threshold_b!$E$1</c:f>
              <c:strCache>
                <c:ptCount val="1"/>
                <c:pt idx="0">
                  <c:v>db4</c:v>
                </c:pt>
              </c:strCache>
            </c:strRef>
          </c:tx>
          <c:invertIfNegative val="0"/>
          <c:cat>
            <c:strRef>
              <c:f>optimized_threshold_b!$A$2:$A$28</c:f>
              <c:strCache>
                <c:ptCount val="27"/>
                <c:pt idx="0">
                  <c:v>ABF1</c:v>
                </c:pt>
                <c:pt idx="1">
                  <c:v>ACE2</c:v>
                </c:pt>
                <c:pt idx="2">
                  <c:v>AFT2</c:v>
                </c:pt>
                <c:pt idx="3">
                  <c:v>ASF1</c:v>
                </c:pt>
                <c:pt idx="4">
                  <c:v>ASH1</c:v>
                </c:pt>
                <c:pt idx="5">
                  <c:v>CIN5</c:v>
                </c:pt>
                <c:pt idx="6">
                  <c:v>CST6</c:v>
                </c:pt>
                <c:pt idx="7">
                  <c:v>CYC8</c:v>
                </c:pt>
                <c:pt idx="8">
                  <c:v>GCN4</c:v>
                </c:pt>
                <c:pt idx="9">
                  <c:v>GCR2</c:v>
                </c:pt>
                <c:pt idx="10">
                  <c:v>GLN3</c:v>
                </c:pt>
                <c:pt idx="11">
                  <c:v>HAP4</c:v>
                </c:pt>
                <c:pt idx="12">
                  <c:v>HMO1</c:v>
                </c:pt>
                <c:pt idx="13">
                  <c:v>HSF1</c:v>
                </c:pt>
                <c:pt idx="14">
                  <c:v>MCM1</c:v>
                </c:pt>
                <c:pt idx="15">
                  <c:v>MGA2</c:v>
                </c:pt>
                <c:pt idx="16">
                  <c:v>MSN2</c:v>
                </c:pt>
                <c:pt idx="17">
                  <c:v>MSN4</c:v>
                </c:pt>
                <c:pt idx="18">
                  <c:v>RDS3</c:v>
                </c:pt>
                <c:pt idx="19">
                  <c:v>SFP1</c:v>
                </c:pt>
                <c:pt idx="20">
                  <c:v>STB5</c:v>
                </c:pt>
                <c:pt idx="21">
                  <c:v>SWI4</c:v>
                </c:pt>
                <c:pt idx="22">
                  <c:v>SWI5</c:v>
                </c:pt>
                <c:pt idx="23">
                  <c:v>TEC1</c:v>
                </c:pt>
                <c:pt idx="24">
                  <c:v>YHP1</c:v>
                </c:pt>
                <c:pt idx="25">
                  <c:v>YOX1</c:v>
                </c:pt>
                <c:pt idx="26">
                  <c:v>ZAP1</c:v>
                </c:pt>
              </c:strCache>
            </c:strRef>
          </c:cat>
          <c:val>
            <c:numRef>
              <c:f>optimized_threshold_b!$E$2:$E$28</c:f>
              <c:numCache>
                <c:formatCode>General</c:formatCode>
                <c:ptCount val="27"/>
                <c:pt idx="5">
                  <c:v>0.209399465600768</c:v>
                </c:pt>
                <c:pt idx="7">
                  <c:v>0.95036344888317004</c:v>
                </c:pt>
                <c:pt idx="9">
                  <c:v>0</c:v>
                </c:pt>
                <c:pt idx="10">
                  <c:v>1.4824077663028146</c:v>
                </c:pt>
                <c:pt idx="11">
                  <c:v>0.61424595485786815</c:v>
                </c:pt>
                <c:pt idx="12">
                  <c:v>0.87092237677865147</c:v>
                </c:pt>
                <c:pt idx="16">
                  <c:v>1.6614194061490752</c:v>
                </c:pt>
                <c:pt idx="17">
                  <c:v>-1.3479775608470197E-2</c:v>
                </c:pt>
                <c:pt idx="19">
                  <c:v>-2.1415072339668561E-2</c:v>
                </c:pt>
                <c:pt idx="21">
                  <c:v>0.76607819028229507</c:v>
                </c:pt>
                <c:pt idx="22">
                  <c:v>-2.5538776344065082</c:v>
                </c:pt>
                <c:pt idx="23">
                  <c:v>0.35100139290608917</c:v>
                </c:pt>
                <c:pt idx="24">
                  <c:v>1.1083415132358481</c:v>
                </c:pt>
                <c:pt idx="25">
                  <c:v>1.6923283337438486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B764-8E4D-867E-F749B48E02D9}"/>
            </c:ext>
          </c:extLst>
        </c:ser>
        <c:ser>
          <c:idx val="4"/>
          <c:order val="4"/>
          <c:tx>
            <c:strRef>
              <c:f>optimized_threshold_b!$F$1</c:f>
              <c:strCache>
                <c:ptCount val="1"/>
                <c:pt idx="0">
                  <c:v>db5</c:v>
                </c:pt>
              </c:strCache>
            </c:strRef>
          </c:tx>
          <c:invertIfNegative val="0"/>
          <c:cat>
            <c:strRef>
              <c:f>optimized_threshold_b!$A$2:$A$28</c:f>
              <c:strCache>
                <c:ptCount val="27"/>
                <c:pt idx="0">
                  <c:v>ABF1</c:v>
                </c:pt>
                <c:pt idx="1">
                  <c:v>ACE2</c:v>
                </c:pt>
                <c:pt idx="2">
                  <c:v>AFT2</c:v>
                </c:pt>
                <c:pt idx="3">
                  <c:v>ASF1</c:v>
                </c:pt>
                <c:pt idx="4">
                  <c:v>ASH1</c:v>
                </c:pt>
                <c:pt idx="5">
                  <c:v>CIN5</c:v>
                </c:pt>
                <c:pt idx="6">
                  <c:v>CST6</c:v>
                </c:pt>
                <c:pt idx="7">
                  <c:v>CYC8</c:v>
                </c:pt>
                <c:pt idx="8">
                  <c:v>GCN4</c:v>
                </c:pt>
                <c:pt idx="9">
                  <c:v>GCR2</c:v>
                </c:pt>
                <c:pt idx="10">
                  <c:v>GLN3</c:v>
                </c:pt>
                <c:pt idx="11">
                  <c:v>HAP4</c:v>
                </c:pt>
                <c:pt idx="12">
                  <c:v>HMO1</c:v>
                </c:pt>
                <c:pt idx="13">
                  <c:v>HSF1</c:v>
                </c:pt>
                <c:pt idx="14">
                  <c:v>MCM1</c:v>
                </c:pt>
                <c:pt idx="15">
                  <c:v>MGA2</c:v>
                </c:pt>
                <c:pt idx="16">
                  <c:v>MSN2</c:v>
                </c:pt>
                <c:pt idx="17">
                  <c:v>MSN4</c:v>
                </c:pt>
                <c:pt idx="18">
                  <c:v>RDS3</c:v>
                </c:pt>
                <c:pt idx="19">
                  <c:v>SFP1</c:v>
                </c:pt>
                <c:pt idx="20">
                  <c:v>STB5</c:v>
                </c:pt>
                <c:pt idx="21">
                  <c:v>SWI4</c:v>
                </c:pt>
                <c:pt idx="22">
                  <c:v>SWI5</c:v>
                </c:pt>
                <c:pt idx="23">
                  <c:v>TEC1</c:v>
                </c:pt>
                <c:pt idx="24">
                  <c:v>YHP1</c:v>
                </c:pt>
                <c:pt idx="25">
                  <c:v>YOX1</c:v>
                </c:pt>
                <c:pt idx="26">
                  <c:v>ZAP1</c:v>
                </c:pt>
              </c:strCache>
            </c:strRef>
          </c:cat>
          <c:val>
            <c:numRef>
              <c:f>optimized_threshold_b!$F$2:$F$28</c:f>
              <c:numCache>
                <c:formatCode>General</c:formatCode>
                <c:ptCount val="27"/>
                <c:pt idx="1">
                  <c:v>0.6002479054357498</c:v>
                </c:pt>
                <c:pt idx="4">
                  <c:v>-1.7883837756758569</c:v>
                </c:pt>
                <c:pt idx="5">
                  <c:v>2.3689832320974893</c:v>
                </c:pt>
                <c:pt idx="9">
                  <c:v>0</c:v>
                </c:pt>
                <c:pt idx="10">
                  <c:v>0.82055592354002826</c:v>
                </c:pt>
                <c:pt idx="11">
                  <c:v>0.72661564552165336</c:v>
                </c:pt>
                <c:pt idx="12">
                  <c:v>0.96802405317712525</c:v>
                </c:pt>
                <c:pt idx="16">
                  <c:v>4.7489241175100325</c:v>
                </c:pt>
                <c:pt idx="19">
                  <c:v>1.0399198136875085</c:v>
                </c:pt>
                <c:pt idx="20">
                  <c:v>0.57712108036575982</c:v>
                </c:pt>
                <c:pt idx="21">
                  <c:v>0.32615459120408902</c:v>
                </c:pt>
                <c:pt idx="22">
                  <c:v>-0.59100618491250156</c:v>
                </c:pt>
                <c:pt idx="24">
                  <c:v>2.3042522798656644</c:v>
                </c:pt>
                <c:pt idx="25">
                  <c:v>2.0953743444913413</c:v>
                </c:pt>
                <c:pt idx="26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B764-8E4D-867E-F749B48E02D9}"/>
            </c:ext>
          </c:extLst>
        </c:ser>
        <c:ser>
          <c:idx val="5"/>
          <c:order val="5"/>
          <c:tx>
            <c:strRef>
              <c:f>optimized_threshold_b!$G$1</c:f>
              <c:strCache>
                <c:ptCount val="1"/>
                <c:pt idx="0">
                  <c:v>db6</c:v>
                </c:pt>
              </c:strCache>
            </c:strRef>
          </c:tx>
          <c:invertIfNegative val="0"/>
          <c:cat>
            <c:strRef>
              <c:f>optimized_threshold_b!$A$2:$A$28</c:f>
              <c:strCache>
                <c:ptCount val="27"/>
                <c:pt idx="0">
                  <c:v>ABF1</c:v>
                </c:pt>
                <c:pt idx="1">
                  <c:v>ACE2</c:v>
                </c:pt>
                <c:pt idx="2">
                  <c:v>AFT2</c:v>
                </c:pt>
                <c:pt idx="3">
                  <c:v>ASF1</c:v>
                </c:pt>
                <c:pt idx="4">
                  <c:v>ASH1</c:v>
                </c:pt>
                <c:pt idx="5">
                  <c:v>CIN5</c:v>
                </c:pt>
                <c:pt idx="6">
                  <c:v>CST6</c:v>
                </c:pt>
                <c:pt idx="7">
                  <c:v>CYC8</c:v>
                </c:pt>
                <c:pt idx="8">
                  <c:v>GCN4</c:v>
                </c:pt>
                <c:pt idx="9">
                  <c:v>GCR2</c:v>
                </c:pt>
                <c:pt idx="10">
                  <c:v>GLN3</c:v>
                </c:pt>
                <c:pt idx="11">
                  <c:v>HAP4</c:v>
                </c:pt>
                <c:pt idx="12">
                  <c:v>HMO1</c:v>
                </c:pt>
                <c:pt idx="13">
                  <c:v>HSF1</c:v>
                </c:pt>
                <c:pt idx="14">
                  <c:v>MCM1</c:v>
                </c:pt>
                <c:pt idx="15">
                  <c:v>MGA2</c:v>
                </c:pt>
                <c:pt idx="16">
                  <c:v>MSN2</c:v>
                </c:pt>
                <c:pt idx="17">
                  <c:v>MSN4</c:v>
                </c:pt>
                <c:pt idx="18">
                  <c:v>RDS3</c:v>
                </c:pt>
                <c:pt idx="19">
                  <c:v>SFP1</c:v>
                </c:pt>
                <c:pt idx="20">
                  <c:v>STB5</c:v>
                </c:pt>
                <c:pt idx="21">
                  <c:v>SWI4</c:v>
                </c:pt>
                <c:pt idx="22">
                  <c:v>SWI5</c:v>
                </c:pt>
                <c:pt idx="23">
                  <c:v>TEC1</c:v>
                </c:pt>
                <c:pt idx="24">
                  <c:v>YHP1</c:v>
                </c:pt>
                <c:pt idx="25">
                  <c:v>YOX1</c:v>
                </c:pt>
                <c:pt idx="26">
                  <c:v>ZAP1</c:v>
                </c:pt>
              </c:strCache>
            </c:strRef>
          </c:cat>
          <c:val>
            <c:numRef>
              <c:f>optimized_threshold_b!$G$2:$G$28</c:f>
              <c:numCache>
                <c:formatCode>General</c:formatCode>
                <c:ptCount val="27"/>
                <c:pt idx="0">
                  <c:v>0</c:v>
                </c:pt>
                <c:pt idx="1">
                  <c:v>1.538999217906269</c:v>
                </c:pt>
                <c:pt idx="5">
                  <c:v>-0.5369344146971744</c:v>
                </c:pt>
                <c:pt idx="6">
                  <c:v>-2.3546340515924104E-2</c:v>
                </c:pt>
                <c:pt idx="8">
                  <c:v>-0.94238987428572918</c:v>
                </c:pt>
                <c:pt idx="9">
                  <c:v>0</c:v>
                </c:pt>
                <c:pt idx="10">
                  <c:v>-0.44765358721882581</c:v>
                </c:pt>
                <c:pt idx="11">
                  <c:v>0.17019996416505118</c:v>
                </c:pt>
                <c:pt idx="12">
                  <c:v>0.38493684794066862</c:v>
                </c:pt>
                <c:pt idx="13">
                  <c:v>9.5031077990090237E-2</c:v>
                </c:pt>
                <c:pt idx="14">
                  <c:v>0.2642792825791534</c:v>
                </c:pt>
                <c:pt idx="15">
                  <c:v>-3.97087059584455E-2</c:v>
                </c:pt>
                <c:pt idx="16">
                  <c:v>-0.64778281971241325</c:v>
                </c:pt>
                <c:pt idx="17">
                  <c:v>1.7174586906160556</c:v>
                </c:pt>
                <c:pt idx="21">
                  <c:v>-2.7446080012490484</c:v>
                </c:pt>
                <c:pt idx="26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B764-8E4D-867E-F749B48E02D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2076756168"/>
        <c:axId val="-2076703944"/>
      </c:barChart>
      <c:catAx>
        <c:axId val="-2076756168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sz="1100">
                    <a:latin typeface="Arial" panose="020B0604020202020204" pitchFamily="34" charset="0"/>
                    <a:cs typeface="Arial" panose="020B0604020202020204" pitchFamily="34" charset="0"/>
                  </a:defRPr>
                </a:pPr>
                <a:r>
                  <a:rPr lang="en-US" sz="1100">
                    <a:latin typeface="Arial" panose="020B0604020202020204" pitchFamily="34" charset="0"/>
                    <a:cs typeface="Arial" panose="020B0604020202020204" pitchFamily="34" charset="0"/>
                  </a:rPr>
                  <a:t>Gene</a:t>
                </a:r>
              </a:p>
            </c:rich>
          </c:tx>
          <c:overlay val="0"/>
        </c:title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b="1">
                <a:latin typeface="Arial" panose="020B0604020202020204" pitchFamily="34" charset="0"/>
                <a:cs typeface="Arial" panose="020B0604020202020204" pitchFamily="34" charset="0"/>
              </a:defRPr>
            </a:pPr>
            <a:endParaRPr lang="en-US"/>
          </a:p>
        </c:txPr>
        <c:crossAx val="-2076703944"/>
        <c:crosses val="autoZero"/>
        <c:auto val="1"/>
        <c:lblAlgn val="ctr"/>
        <c:lblOffset val="100"/>
        <c:noMultiLvlLbl val="0"/>
      </c:catAx>
      <c:valAx>
        <c:axId val="-2076703944"/>
        <c:scaling>
          <c:orientation val="minMax"/>
          <c:max val="5"/>
          <c:min val="-3.5"/>
        </c:scaling>
        <c:delete val="0"/>
        <c:axPos val="l"/>
        <c:majorGridlines>
          <c:spPr>
            <a:ln>
              <a:solidFill>
                <a:schemeClr val="bg1">
                  <a:lumMod val="50000"/>
                  <a:alpha val="30000"/>
                </a:schemeClr>
              </a:solidFill>
            </a:ln>
          </c:spPr>
        </c:majorGridlines>
        <c:title>
          <c:tx>
            <c:rich>
              <a:bodyPr/>
              <a:lstStyle/>
              <a:p>
                <a:pPr>
                  <a:defRPr sz="1100">
                    <a:latin typeface="Arial" panose="020B0604020202020204" pitchFamily="34" charset="0"/>
                    <a:cs typeface="Arial" panose="020B0604020202020204" pitchFamily="34" charset="0"/>
                  </a:defRPr>
                </a:pPr>
                <a:r>
                  <a:rPr lang="en-US" sz="1100">
                    <a:latin typeface="Arial" panose="020B0604020202020204" pitchFamily="34" charset="0"/>
                    <a:cs typeface="Arial" panose="020B0604020202020204" pitchFamily="34" charset="0"/>
                  </a:rPr>
                  <a:t>Optimized Net Threshold (</a:t>
                </a:r>
                <a:r>
                  <a:rPr lang="en-US" sz="1100" i="1">
                    <a:latin typeface="Arial" panose="020B0604020202020204" pitchFamily="34" charset="0"/>
                    <a:cs typeface="Arial" panose="020B0604020202020204" pitchFamily="34" charset="0"/>
                  </a:rPr>
                  <a:t>b</a:t>
                </a:r>
                <a:r>
                  <a:rPr lang="en-US" sz="1100" i="0"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  <a:endParaRPr lang="en-US" sz="1100">
                  <a:latin typeface="Arial" panose="020B0604020202020204" pitchFamily="34" charset="0"/>
                  <a:cs typeface="Arial" panose="020B0604020202020204" pitchFamily="34" charset="0"/>
                </a:endParaRP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>
                <a:latin typeface="Arial" panose="020B0604020202020204" pitchFamily="34" charset="0"/>
                <a:cs typeface="Arial" panose="020B0604020202020204" pitchFamily="34" charset="0"/>
              </a:defRPr>
            </a:pPr>
            <a:endParaRPr lang="en-US"/>
          </a:p>
        </c:txPr>
        <c:crossAx val="-2076756168"/>
        <c:crosses val="autoZero"/>
        <c:crossBetween val="between"/>
        <c:majorUnit val="1"/>
        <c:minorUnit val="0.2"/>
      </c:valAx>
    </c:plotArea>
    <c:legend>
      <c:legendPos val="r"/>
      <c:layout>
        <c:manualLayout>
          <c:xMode val="edge"/>
          <c:yMode val="edge"/>
          <c:x val="0.91746306400496613"/>
          <c:y val="0.38148929073211163"/>
          <c:w val="5.4321168360179042E-2"/>
          <c:h val="0.26269535948571254"/>
        </c:manualLayout>
      </c:layout>
      <c:overlay val="0"/>
      <c:txPr>
        <a:bodyPr/>
        <a:lstStyle/>
        <a:p>
          <a:pPr>
            <a:defRPr>
              <a:latin typeface="Arial" panose="020B0604020202020204" pitchFamily="34" charset="0"/>
              <a:cs typeface="Arial" panose="020B0604020202020204" pitchFamily="34" charset="0"/>
            </a:defRPr>
          </a:pPr>
          <a:endParaRPr lang="en-US"/>
        </a:p>
      </c:txPr>
    </c:legend>
    <c:plotVisOnly val="1"/>
    <c:dispBlanksAs val="gap"/>
    <c:showDLblsOverMax val="0"/>
  </c:chart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8.283213035870518E-2"/>
          <c:y val="2.4444444444444446E-2"/>
          <c:w val="0.80365605861767264"/>
          <c:h val="0.8158104986876640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'[Gephi_node_stats_all_6_db_MO_02232017.xlsx]Raw Gephi Outputs all db (2)'!$B$2</c:f>
              <c:strCache>
                <c:ptCount val="1"/>
                <c:pt idx="0">
                  <c:v>db1</c:v>
                </c:pt>
              </c:strCache>
            </c:strRef>
          </c:tx>
          <c:invertIfNegative val="0"/>
          <c:cat>
            <c:strRef>
              <c:f>'[Gephi_node_stats_all_6_db_MO_02232017.xlsx]Raw Gephi Outputs all db (2)'!$A$3:$A$30</c:f>
              <c:strCache>
                <c:ptCount val="28"/>
                <c:pt idx="0">
                  <c:v>ABF1</c:v>
                </c:pt>
                <c:pt idx="1">
                  <c:v>ACE2</c:v>
                </c:pt>
                <c:pt idx="2">
                  <c:v>AFT2</c:v>
                </c:pt>
                <c:pt idx="3">
                  <c:v>ASF1</c:v>
                </c:pt>
                <c:pt idx="4">
                  <c:v>ASH1</c:v>
                </c:pt>
                <c:pt idx="5">
                  <c:v>CIN5</c:v>
                </c:pt>
                <c:pt idx="6">
                  <c:v>CST6</c:v>
                </c:pt>
                <c:pt idx="7">
                  <c:v>CYC8</c:v>
                </c:pt>
                <c:pt idx="8">
                  <c:v>GCN4</c:v>
                </c:pt>
                <c:pt idx="9">
                  <c:v>GCR2</c:v>
                </c:pt>
                <c:pt idx="10">
                  <c:v>GLN3</c:v>
                </c:pt>
                <c:pt idx="11">
                  <c:v>HAP4</c:v>
                </c:pt>
                <c:pt idx="12">
                  <c:v>HMO1</c:v>
                </c:pt>
                <c:pt idx="13">
                  <c:v>HSF1</c:v>
                </c:pt>
                <c:pt idx="14">
                  <c:v>MCM1</c:v>
                </c:pt>
                <c:pt idx="15">
                  <c:v>MGA2</c:v>
                </c:pt>
                <c:pt idx="16">
                  <c:v>MSN2</c:v>
                </c:pt>
                <c:pt idx="17">
                  <c:v>MSN4</c:v>
                </c:pt>
                <c:pt idx="18">
                  <c:v>PDR1</c:v>
                </c:pt>
                <c:pt idx="19">
                  <c:v>RDS3</c:v>
                </c:pt>
                <c:pt idx="20">
                  <c:v>SFP1</c:v>
                </c:pt>
                <c:pt idx="21">
                  <c:v>STB5</c:v>
                </c:pt>
                <c:pt idx="22">
                  <c:v>SWI4</c:v>
                </c:pt>
                <c:pt idx="23">
                  <c:v>SWI5</c:v>
                </c:pt>
                <c:pt idx="24">
                  <c:v>TEC1</c:v>
                </c:pt>
                <c:pt idx="25">
                  <c:v>YHP1</c:v>
                </c:pt>
                <c:pt idx="26">
                  <c:v>YOX1</c:v>
                </c:pt>
                <c:pt idx="27">
                  <c:v>ZAP1</c:v>
                </c:pt>
              </c:strCache>
            </c:strRef>
          </c:cat>
          <c:val>
            <c:numRef>
              <c:f>'[Gephi_node_stats_all_6_db_MO_02232017.xlsx]Raw Gephi Outputs all db (2)'!$B$3:$B$30</c:f>
              <c:numCache>
                <c:formatCode>General</c:formatCode>
                <c:ptCount val="28"/>
                <c:pt idx="0">
                  <c:v>0</c:v>
                </c:pt>
                <c:pt idx="1">
                  <c:v>6.1999999999999998E-3</c:v>
                </c:pt>
                <c:pt idx="2">
                  <c:v>8.7900000000000006E-2</c:v>
                </c:pt>
                <c:pt idx="3">
                  <c:v>0.70130000000000003</c:v>
                </c:pt>
                <c:pt idx="4">
                  <c:v>0.11409999999999999</c:v>
                </c:pt>
                <c:pt idx="5">
                  <c:v>0.18970000000000001</c:v>
                </c:pt>
                <c:pt idx="8">
                  <c:v>1</c:v>
                </c:pt>
                <c:pt idx="10">
                  <c:v>0.95420000000000005</c:v>
                </c:pt>
                <c:pt idx="11">
                  <c:v>0.43140000000000001</c:v>
                </c:pt>
                <c:pt idx="12">
                  <c:v>0.1079</c:v>
                </c:pt>
                <c:pt idx="16">
                  <c:v>0.1018</c:v>
                </c:pt>
                <c:pt idx="20">
                  <c:v>0.249</c:v>
                </c:pt>
                <c:pt idx="22">
                  <c:v>9.4200000000000006E-2</c:v>
                </c:pt>
                <c:pt idx="25">
                  <c:v>0.44519999999999998</c:v>
                </c:pt>
                <c:pt idx="26">
                  <c:v>0.27660000000000001</c:v>
                </c:pt>
                <c:pt idx="27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DFA-B149-ACFF-08068CAE3915}"/>
            </c:ext>
          </c:extLst>
        </c:ser>
        <c:ser>
          <c:idx val="1"/>
          <c:order val="1"/>
          <c:tx>
            <c:strRef>
              <c:f>'[Gephi_node_stats_all_6_db_MO_02232017.xlsx]Raw Gephi Outputs all db (2)'!$C$2</c:f>
              <c:strCache>
                <c:ptCount val="1"/>
                <c:pt idx="0">
                  <c:v>db2</c:v>
                </c:pt>
              </c:strCache>
            </c:strRef>
          </c:tx>
          <c:invertIfNegative val="0"/>
          <c:cat>
            <c:strRef>
              <c:f>'[Gephi_node_stats_all_6_db_MO_02232017.xlsx]Raw Gephi Outputs all db (2)'!$A$3:$A$30</c:f>
              <c:strCache>
                <c:ptCount val="28"/>
                <c:pt idx="0">
                  <c:v>ABF1</c:v>
                </c:pt>
                <c:pt idx="1">
                  <c:v>ACE2</c:v>
                </c:pt>
                <c:pt idx="2">
                  <c:v>AFT2</c:v>
                </c:pt>
                <c:pt idx="3">
                  <c:v>ASF1</c:v>
                </c:pt>
                <c:pt idx="4">
                  <c:v>ASH1</c:v>
                </c:pt>
                <c:pt idx="5">
                  <c:v>CIN5</c:v>
                </c:pt>
                <c:pt idx="6">
                  <c:v>CST6</c:v>
                </c:pt>
                <c:pt idx="7">
                  <c:v>CYC8</c:v>
                </c:pt>
                <c:pt idx="8">
                  <c:v>GCN4</c:v>
                </c:pt>
                <c:pt idx="9">
                  <c:v>GCR2</c:v>
                </c:pt>
                <c:pt idx="10">
                  <c:v>GLN3</c:v>
                </c:pt>
                <c:pt idx="11">
                  <c:v>HAP4</c:v>
                </c:pt>
                <c:pt idx="12">
                  <c:v>HMO1</c:v>
                </c:pt>
                <c:pt idx="13">
                  <c:v>HSF1</c:v>
                </c:pt>
                <c:pt idx="14">
                  <c:v>MCM1</c:v>
                </c:pt>
                <c:pt idx="15">
                  <c:v>MGA2</c:v>
                </c:pt>
                <c:pt idx="16">
                  <c:v>MSN2</c:v>
                </c:pt>
                <c:pt idx="17">
                  <c:v>MSN4</c:v>
                </c:pt>
                <c:pt idx="18">
                  <c:v>PDR1</c:v>
                </c:pt>
                <c:pt idx="19">
                  <c:v>RDS3</c:v>
                </c:pt>
                <c:pt idx="20">
                  <c:v>SFP1</c:v>
                </c:pt>
                <c:pt idx="21">
                  <c:v>STB5</c:v>
                </c:pt>
                <c:pt idx="22">
                  <c:v>SWI4</c:v>
                </c:pt>
                <c:pt idx="23">
                  <c:v>SWI5</c:v>
                </c:pt>
                <c:pt idx="24">
                  <c:v>TEC1</c:v>
                </c:pt>
                <c:pt idx="25">
                  <c:v>YHP1</c:v>
                </c:pt>
                <c:pt idx="26">
                  <c:v>YOX1</c:v>
                </c:pt>
                <c:pt idx="27">
                  <c:v>ZAP1</c:v>
                </c:pt>
              </c:strCache>
            </c:strRef>
          </c:cat>
          <c:val>
            <c:numRef>
              <c:f>'[Gephi_node_stats_all_6_db_MO_02232017.xlsx]Raw Gephi Outputs all db (2)'!$C$3:$C$30</c:f>
              <c:numCache>
                <c:formatCode>General</c:formatCode>
                <c:ptCount val="28"/>
                <c:pt idx="5">
                  <c:v>0.28799999999999998</c:v>
                </c:pt>
                <c:pt idx="9">
                  <c:v>0</c:v>
                </c:pt>
                <c:pt idx="10">
                  <c:v>0.56740000000000002</c:v>
                </c:pt>
                <c:pt idx="11">
                  <c:v>1</c:v>
                </c:pt>
                <c:pt idx="12">
                  <c:v>0.13159999999999999</c:v>
                </c:pt>
                <c:pt idx="15">
                  <c:v>0.45950000000000002</c:v>
                </c:pt>
                <c:pt idx="16">
                  <c:v>0.1406</c:v>
                </c:pt>
                <c:pt idx="19">
                  <c:v>0.56740000000000002</c:v>
                </c:pt>
                <c:pt idx="20">
                  <c:v>0.70320000000000005</c:v>
                </c:pt>
                <c:pt idx="21">
                  <c:v>0.2878</c:v>
                </c:pt>
                <c:pt idx="22">
                  <c:v>0.15640000000000001</c:v>
                </c:pt>
                <c:pt idx="23">
                  <c:v>0.62129999999999996</c:v>
                </c:pt>
                <c:pt idx="25">
                  <c:v>0.60940000000000005</c:v>
                </c:pt>
                <c:pt idx="26">
                  <c:v>0.45319999999999999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DFA-B149-ACFF-08068CAE3915}"/>
            </c:ext>
          </c:extLst>
        </c:ser>
        <c:ser>
          <c:idx val="2"/>
          <c:order val="2"/>
          <c:tx>
            <c:strRef>
              <c:f>'[Gephi_node_stats_all_6_db_MO_02232017.xlsx]Raw Gephi Outputs all db (2)'!$D$2</c:f>
              <c:strCache>
                <c:ptCount val="1"/>
                <c:pt idx="0">
                  <c:v>db3</c:v>
                </c:pt>
              </c:strCache>
            </c:strRef>
          </c:tx>
          <c:invertIfNegative val="0"/>
          <c:cat>
            <c:strRef>
              <c:f>'[Gephi_node_stats_all_6_db_MO_02232017.xlsx]Raw Gephi Outputs all db (2)'!$A$3:$A$30</c:f>
              <c:strCache>
                <c:ptCount val="28"/>
                <c:pt idx="0">
                  <c:v>ABF1</c:v>
                </c:pt>
                <c:pt idx="1">
                  <c:v>ACE2</c:v>
                </c:pt>
                <c:pt idx="2">
                  <c:v>AFT2</c:v>
                </c:pt>
                <c:pt idx="3">
                  <c:v>ASF1</c:v>
                </c:pt>
                <c:pt idx="4">
                  <c:v>ASH1</c:v>
                </c:pt>
                <c:pt idx="5">
                  <c:v>CIN5</c:v>
                </c:pt>
                <c:pt idx="6">
                  <c:v>CST6</c:v>
                </c:pt>
                <c:pt idx="7">
                  <c:v>CYC8</c:v>
                </c:pt>
                <c:pt idx="8">
                  <c:v>GCN4</c:v>
                </c:pt>
                <c:pt idx="9">
                  <c:v>GCR2</c:v>
                </c:pt>
                <c:pt idx="10">
                  <c:v>GLN3</c:v>
                </c:pt>
                <c:pt idx="11">
                  <c:v>HAP4</c:v>
                </c:pt>
                <c:pt idx="12">
                  <c:v>HMO1</c:v>
                </c:pt>
                <c:pt idx="13">
                  <c:v>HSF1</c:v>
                </c:pt>
                <c:pt idx="14">
                  <c:v>MCM1</c:v>
                </c:pt>
                <c:pt idx="15">
                  <c:v>MGA2</c:v>
                </c:pt>
                <c:pt idx="16">
                  <c:v>MSN2</c:v>
                </c:pt>
                <c:pt idx="17">
                  <c:v>MSN4</c:v>
                </c:pt>
                <c:pt idx="18">
                  <c:v>PDR1</c:v>
                </c:pt>
                <c:pt idx="19">
                  <c:v>RDS3</c:v>
                </c:pt>
                <c:pt idx="20">
                  <c:v>SFP1</c:v>
                </c:pt>
                <c:pt idx="21">
                  <c:v>STB5</c:v>
                </c:pt>
                <c:pt idx="22">
                  <c:v>SWI4</c:v>
                </c:pt>
                <c:pt idx="23">
                  <c:v>SWI5</c:v>
                </c:pt>
                <c:pt idx="24">
                  <c:v>TEC1</c:v>
                </c:pt>
                <c:pt idx="25">
                  <c:v>YHP1</c:v>
                </c:pt>
                <c:pt idx="26">
                  <c:v>YOX1</c:v>
                </c:pt>
                <c:pt idx="27">
                  <c:v>ZAP1</c:v>
                </c:pt>
              </c:strCache>
            </c:strRef>
          </c:cat>
          <c:val>
            <c:numRef>
              <c:f>'[Gephi_node_stats_all_6_db_MO_02232017.xlsx]Raw Gephi Outputs all db (2)'!$D$3:$D$30</c:f>
              <c:numCache>
                <c:formatCode>General</c:formatCode>
                <c:ptCount val="28"/>
                <c:pt idx="1">
                  <c:v>0.12620000000000001</c:v>
                </c:pt>
                <c:pt idx="5">
                  <c:v>0.25819999999999999</c:v>
                </c:pt>
                <c:pt idx="9">
                  <c:v>0</c:v>
                </c:pt>
                <c:pt idx="10">
                  <c:v>0.69630000000000003</c:v>
                </c:pt>
                <c:pt idx="11">
                  <c:v>1</c:v>
                </c:pt>
                <c:pt idx="12">
                  <c:v>0.1174</c:v>
                </c:pt>
                <c:pt idx="14">
                  <c:v>0.1174</c:v>
                </c:pt>
                <c:pt idx="15">
                  <c:v>0.154</c:v>
                </c:pt>
                <c:pt idx="16">
                  <c:v>0.12620000000000001</c:v>
                </c:pt>
                <c:pt idx="19">
                  <c:v>0.69630000000000003</c:v>
                </c:pt>
                <c:pt idx="20">
                  <c:v>0.626</c:v>
                </c:pt>
                <c:pt idx="21">
                  <c:v>0.25659999999999999</c:v>
                </c:pt>
                <c:pt idx="22">
                  <c:v>0.25819999999999999</c:v>
                </c:pt>
                <c:pt idx="23">
                  <c:v>0.66479999999999995</c:v>
                </c:pt>
                <c:pt idx="25">
                  <c:v>0.77139999999999997</c:v>
                </c:pt>
                <c:pt idx="26">
                  <c:v>0.63219999999999998</c:v>
                </c:pt>
                <c:pt idx="27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DFA-B149-ACFF-08068CAE3915}"/>
            </c:ext>
          </c:extLst>
        </c:ser>
        <c:ser>
          <c:idx val="3"/>
          <c:order val="3"/>
          <c:tx>
            <c:strRef>
              <c:f>'[Gephi_node_stats_all_6_db_MO_02232017.xlsx]Raw Gephi Outputs all db (2)'!$E$2</c:f>
              <c:strCache>
                <c:ptCount val="1"/>
                <c:pt idx="0">
                  <c:v>db4</c:v>
                </c:pt>
              </c:strCache>
            </c:strRef>
          </c:tx>
          <c:invertIfNegative val="0"/>
          <c:cat>
            <c:strRef>
              <c:f>'[Gephi_node_stats_all_6_db_MO_02232017.xlsx]Raw Gephi Outputs all db (2)'!$A$3:$A$30</c:f>
              <c:strCache>
                <c:ptCount val="28"/>
                <c:pt idx="0">
                  <c:v>ABF1</c:v>
                </c:pt>
                <c:pt idx="1">
                  <c:v>ACE2</c:v>
                </c:pt>
                <c:pt idx="2">
                  <c:v>AFT2</c:v>
                </c:pt>
                <c:pt idx="3">
                  <c:v>ASF1</c:v>
                </c:pt>
                <c:pt idx="4">
                  <c:v>ASH1</c:v>
                </c:pt>
                <c:pt idx="5">
                  <c:v>CIN5</c:v>
                </c:pt>
                <c:pt idx="6">
                  <c:v>CST6</c:v>
                </c:pt>
                <c:pt idx="7">
                  <c:v>CYC8</c:v>
                </c:pt>
                <c:pt idx="8">
                  <c:v>GCN4</c:v>
                </c:pt>
                <c:pt idx="9">
                  <c:v>GCR2</c:v>
                </c:pt>
                <c:pt idx="10">
                  <c:v>GLN3</c:v>
                </c:pt>
                <c:pt idx="11">
                  <c:v>HAP4</c:v>
                </c:pt>
                <c:pt idx="12">
                  <c:v>HMO1</c:v>
                </c:pt>
                <c:pt idx="13">
                  <c:v>HSF1</c:v>
                </c:pt>
                <c:pt idx="14">
                  <c:v>MCM1</c:v>
                </c:pt>
                <c:pt idx="15">
                  <c:v>MGA2</c:v>
                </c:pt>
                <c:pt idx="16">
                  <c:v>MSN2</c:v>
                </c:pt>
                <c:pt idx="17">
                  <c:v>MSN4</c:v>
                </c:pt>
                <c:pt idx="18">
                  <c:v>PDR1</c:v>
                </c:pt>
                <c:pt idx="19">
                  <c:v>RDS3</c:v>
                </c:pt>
                <c:pt idx="20">
                  <c:v>SFP1</c:v>
                </c:pt>
                <c:pt idx="21">
                  <c:v>STB5</c:v>
                </c:pt>
                <c:pt idx="22">
                  <c:v>SWI4</c:v>
                </c:pt>
                <c:pt idx="23">
                  <c:v>SWI5</c:v>
                </c:pt>
                <c:pt idx="24">
                  <c:v>TEC1</c:v>
                </c:pt>
                <c:pt idx="25">
                  <c:v>YHP1</c:v>
                </c:pt>
                <c:pt idx="26">
                  <c:v>YOX1</c:v>
                </c:pt>
                <c:pt idx="27">
                  <c:v>ZAP1</c:v>
                </c:pt>
              </c:strCache>
            </c:strRef>
          </c:cat>
          <c:val>
            <c:numRef>
              <c:f>'[Gephi_node_stats_all_6_db_MO_02232017.xlsx]Raw Gephi Outputs all db (2)'!$E$3:$E$30</c:f>
              <c:numCache>
                <c:formatCode>General</c:formatCode>
                <c:ptCount val="28"/>
                <c:pt idx="5">
                  <c:v>0.59289999999999998</c:v>
                </c:pt>
                <c:pt idx="7">
                  <c:v>0.64319999999999999</c:v>
                </c:pt>
                <c:pt idx="9">
                  <c:v>0</c:v>
                </c:pt>
                <c:pt idx="10">
                  <c:v>0.46970000000000001</c:v>
                </c:pt>
                <c:pt idx="11">
                  <c:v>1</c:v>
                </c:pt>
                <c:pt idx="12">
                  <c:v>3.0800000000000001E-2</c:v>
                </c:pt>
                <c:pt idx="16">
                  <c:v>0.3926</c:v>
                </c:pt>
                <c:pt idx="17">
                  <c:v>0.23619999999999999</c:v>
                </c:pt>
                <c:pt idx="20">
                  <c:v>0.86119999999999997</c:v>
                </c:pt>
                <c:pt idx="22">
                  <c:v>0.20530000000000001</c:v>
                </c:pt>
                <c:pt idx="23">
                  <c:v>0.41399999999999998</c:v>
                </c:pt>
                <c:pt idx="24">
                  <c:v>0.72370000000000001</c:v>
                </c:pt>
                <c:pt idx="25">
                  <c:v>0.96919999999999995</c:v>
                </c:pt>
                <c:pt idx="26">
                  <c:v>0.34410000000000002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CDFA-B149-ACFF-08068CAE3915}"/>
            </c:ext>
          </c:extLst>
        </c:ser>
        <c:ser>
          <c:idx val="4"/>
          <c:order val="4"/>
          <c:tx>
            <c:strRef>
              <c:f>'[Gephi_node_stats_all_6_db_MO_02232017.xlsx]Raw Gephi Outputs all db (2)'!$F$2</c:f>
              <c:strCache>
                <c:ptCount val="1"/>
                <c:pt idx="0">
                  <c:v>db5</c:v>
                </c:pt>
              </c:strCache>
            </c:strRef>
          </c:tx>
          <c:invertIfNegative val="0"/>
          <c:cat>
            <c:strRef>
              <c:f>'[Gephi_node_stats_all_6_db_MO_02232017.xlsx]Raw Gephi Outputs all db (2)'!$A$3:$A$30</c:f>
              <c:strCache>
                <c:ptCount val="28"/>
                <c:pt idx="0">
                  <c:v>ABF1</c:v>
                </c:pt>
                <c:pt idx="1">
                  <c:v>ACE2</c:v>
                </c:pt>
                <c:pt idx="2">
                  <c:v>AFT2</c:v>
                </c:pt>
                <c:pt idx="3">
                  <c:v>ASF1</c:v>
                </c:pt>
                <c:pt idx="4">
                  <c:v>ASH1</c:v>
                </c:pt>
                <c:pt idx="5">
                  <c:v>CIN5</c:v>
                </c:pt>
                <c:pt idx="6">
                  <c:v>CST6</c:v>
                </c:pt>
                <c:pt idx="7">
                  <c:v>CYC8</c:v>
                </c:pt>
                <c:pt idx="8">
                  <c:v>GCN4</c:v>
                </c:pt>
                <c:pt idx="9">
                  <c:v>GCR2</c:v>
                </c:pt>
                <c:pt idx="10">
                  <c:v>GLN3</c:v>
                </c:pt>
                <c:pt idx="11">
                  <c:v>HAP4</c:v>
                </c:pt>
                <c:pt idx="12">
                  <c:v>HMO1</c:v>
                </c:pt>
                <c:pt idx="13">
                  <c:v>HSF1</c:v>
                </c:pt>
                <c:pt idx="14">
                  <c:v>MCM1</c:v>
                </c:pt>
                <c:pt idx="15">
                  <c:v>MGA2</c:v>
                </c:pt>
                <c:pt idx="16">
                  <c:v>MSN2</c:v>
                </c:pt>
                <c:pt idx="17">
                  <c:v>MSN4</c:v>
                </c:pt>
                <c:pt idx="18">
                  <c:v>PDR1</c:v>
                </c:pt>
                <c:pt idx="19">
                  <c:v>RDS3</c:v>
                </c:pt>
                <c:pt idx="20">
                  <c:v>SFP1</c:v>
                </c:pt>
                <c:pt idx="21">
                  <c:v>STB5</c:v>
                </c:pt>
                <c:pt idx="22">
                  <c:v>SWI4</c:v>
                </c:pt>
                <c:pt idx="23">
                  <c:v>SWI5</c:v>
                </c:pt>
                <c:pt idx="24">
                  <c:v>TEC1</c:v>
                </c:pt>
                <c:pt idx="25">
                  <c:v>YHP1</c:v>
                </c:pt>
                <c:pt idx="26">
                  <c:v>YOX1</c:v>
                </c:pt>
                <c:pt idx="27">
                  <c:v>ZAP1</c:v>
                </c:pt>
              </c:strCache>
            </c:strRef>
          </c:cat>
          <c:val>
            <c:numRef>
              <c:f>'[Gephi_node_stats_all_6_db_MO_02232017.xlsx]Raw Gephi Outputs all db (2)'!$F$3:$F$30</c:f>
              <c:numCache>
                <c:formatCode>General</c:formatCode>
                <c:ptCount val="28"/>
                <c:pt idx="1">
                  <c:v>8.3999999999999995E-3</c:v>
                </c:pt>
                <c:pt idx="4">
                  <c:v>0.57509999999999994</c:v>
                </c:pt>
                <c:pt idx="5">
                  <c:v>0.24959999999999999</c:v>
                </c:pt>
                <c:pt idx="9">
                  <c:v>0</c:v>
                </c:pt>
                <c:pt idx="10">
                  <c:v>0.8377</c:v>
                </c:pt>
                <c:pt idx="11">
                  <c:v>0.8619</c:v>
                </c:pt>
                <c:pt idx="12">
                  <c:v>0.1135</c:v>
                </c:pt>
                <c:pt idx="16">
                  <c:v>0.12189999999999999</c:v>
                </c:pt>
                <c:pt idx="20">
                  <c:v>0.60540000000000005</c:v>
                </c:pt>
                <c:pt idx="21">
                  <c:v>0.24809999999999999</c:v>
                </c:pt>
                <c:pt idx="22">
                  <c:v>0.1361</c:v>
                </c:pt>
                <c:pt idx="23">
                  <c:v>0.52969999999999995</c:v>
                </c:pt>
                <c:pt idx="25">
                  <c:v>1</c:v>
                </c:pt>
                <c:pt idx="26">
                  <c:v>0.3926</c:v>
                </c:pt>
                <c:pt idx="27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CDFA-B149-ACFF-08068CAE3915}"/>
            </c:ext>
          </c:extLst>
        </c:ser>
        <c:ser>
          <c:idx val="5"/>
          <c:order val="5"/>
          <c:tx>
            <c:strRef>
              <c:f>'[Gephi_node_stats_all_6_db_MO_02232017.xlsx]Raw Gephi Outputs all db (2)'!$G$2</c:f>
              <c:strCache>
                <c:ptCount val="1"/>
                <c:pt idx="0">
                  <c:v>db6</c:v>
                </c:pt>
              </c:strCache>
            </c:strRef>
          </c:tx>
          <c:invertIfNegative val="0"/>
          <c:cat>
            <c:strRef>
              <c:f>'[Gephi_node_stats_all_6_db_MO_02232017.xlsx]Raw Gephi Outputs all db (2)'!$A$3:$A$30</c:f>
              <c:strCache>
                <c:ptCount val="28"/>
                <c:pt idx="0">
                  <c:v>ABF1</c:v>
                </c:pt>
                <c:pt idx="1">
                  <c:v>ACE2</c:v>
                </c:pt>
                <c:pt idx="2">
                  <c:v>AFT2</c:v>
                </c:pt>
                <c:pt idx="3">
                  <c:v>ASF1</c:v>
                </c:pt>
                <c:pt idx="4">
                  <c:v>ASH1</c:v>
                </c:pt>
                <c:pt idx="5">
                  <c:v>CIN5</c:v>
                </c:pt>
                <c:pt idx="6">
                  <c:v>CST6</c:v>
                </c:pt>
                <c:pt idx="7">
                  <c:v>CYC8</c:v>
                </c:pt>
                <c:pt idx="8">
                  <c:v>GCN4</c:v>
                </c:pt>
                <c:pt idx="9">
                  <c:v>GCR2</c:v>
                </c:pt>
                <c:pt idx="10">
                  <c:v>GLN3</c:v>
                </c:pt>
                <c:pt idx="11">
                  <c:v>HAP4</c:v>
                </c:pt>
                <c:pt idx="12">
                  <c:v>HMO1</c:v>
                </c:pt>
                <c:pt idx="13">
                  <c:v>HSF1</c:v>
                </c:pt>
                <c:pt idx="14">
                  <c:v>MCM1</c:v>
                </c:pt>
                <c:pt idx="15">
                  <c:v>MGA2</c:v>
                </c:pt>
                <c:pt idx="16">
                  <c:v>MSN2</c:v>
                </c:pt>
                <c:pt idx="17">
                  <c:v>MSN4</c:v>
                </c:pt>
                <c:pt idx="18">
                  <c:v>PDR1</c:v>
                </c:pt>
                <c:pt idx="19">
                  <c:v>RDS3</c:v>
                </c:pt>
                <c:pt idx="20">
                  <c:v>SFP1</c:v>
                </c:pt>
                <c:pt idx="21">
                  <c:v>STB5</c:v>
                </c:pt>
                <c:pt idx="22">
                  <c:v>SWI4</c:v>
                </c:pt>
                <c:pt idx="23">
                  <c:v>SWI5</c:v>
                </c:pt>
                <c:pt idx="24">
                  <c:v>TEC1</c:v>
                </c:pt>
                <c:pt idx="25">
                  <c:v>YHP1</c:v>
                </c:pt>
                <c:pt idx="26">
                  <c:v>YOX1</c:v>
                </c:pt>
                <c:pt idx="27">
                  <c:v>ZAP1</c:v>
                </c:pt>
              </c:strCache>
            </c:strRef>
          </c:cat>
          <c:val>
            <c:numRef>
              <c:f>'[Gephi_node_stats_all_6_db_MO_02232017.xlsx]Raw Gephi Outputs all db (2)'!$G$3:$G$30</c:f>
              <c:numCache>
                <c:formatCode>General</c:formatCode>
                <c:ptCount val="28"/>
                <c:pt idx="0">
                  <c:v>0</c:v>
                </c:pt>
                <c:pt idx="1">
                  <c:v>0.1128</c:v>
                </c:pt>
                <c:pt idx="5">
                  <c:v>0.24340000000000001</c:v>
                </c:pt>
                <c:pt idx="6">
                  <c:v>6.4999999999999997E-3</c:v>
                </c:pt>
                <c:pt idx="8">
                  <c:v>1</c:v>
                </c:pt>
                <c:pt idx="9">
                  <c:v>0</c:v>
                </c:pt>
                <c:pt idx="10">
                  <c:v>0.63790000000000002</c:v>
                </c:pt>
                <c:pt idx="11">
                  <c:v>0.65380000000000005</c:v>
                </c:pt>
                <c:pt idx="12">
                  <c:v>0.12820000000000001</c:v>
                </c:pt>
                <c:pt idx="13">
                  <c:v>0.1217</c:v>
                </c:pt>
                <c:pt idx="14">
                  <c:v>0.1217</c:v>
                </c:pt>
                <c:pt idx="15">
                  <c:v>0.3755</c:v>
                </c:pt>
                <c:pt idx="16">
                  <c:v>0.12820000000000001</c:v>
                </c:pt>
                <c:pt idx="17">
                  <c:v>0.24990000000000001</c:v>
                </c:pt>
                <c:pt idx="22">
                  <c:v>0.2346</c:v>
                </c:pt>
                <c:pt idx="27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CDFA-B149-ACFF-08068CAE391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2054029768"/>
        <c:axId val="-2029744024"/>
      </c:barChart>
      <c:catAx>
        <c:axId val="-2054029768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sz="1400">
                    <a:latin typeface="Arial" panose="020B0604020202020204" pitchFamily="34" charset="0"/>
                    <a:cs typeface="Arial" panose="020B0604020202020204" pitchFamily="34" charset="0"/>
                  </a:defRPr>
                </a:pP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Gene</a:t>
                </a:r>
              </a:p>
            </c:rich>
          </c:tx>
          <c:layout>
            <c:manualLayout>
              <c:xMode val="edge"/>
              <c:yMode val="edge"/>
              <c:x val="0.47735804899387574"/>
              <c:y val="0.94524444444444444"/>
            </c:manualLayout>
          </c:layout>
          <c:overlay val="0"/>
        </c:title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200" b="1" strike="noStrike">
                <a:latin typeface="Arial" panose="020B0604020202020204" pitchFamily="34" charset="0"/>
                <a:cs typeface="Arial" panose="020B0604020202020204" pitchFamily="34" charset="0"/>
              </a:defRPr>
            </a:pPr>
            <a:endParaRPr lang="en-US"/>
          </a:p>
        </c:txPr>
        <c:crossAx val="-2029744024"/>
        <c:crosses val="autoZero"/>
        <c:auto val="1"/>
        <c:lblAlgn val="ctr"/>
        <c:lblOffset val="100"/>
        <c:noMultiLvlLbl val="0"/>
      </c:catAx>
      <c:valAx>
        <c:axId val="-2029744024"/>
        <c:scaling>
          <c:orientation val="minMax"/>
          <c:max val="1"/>
        </c:scaling>
        <c:delete val="0"/>
        <c:axPos val="l"/>
        <c:majorGridlines/>
        <c:title>
          <c:tx>
            <c:rich>
              <a:bodyPr/>
              <a:lstStyle/>
              <a:p>
                <a:pPr>
                  <a:defRPr sz="1400">
                    <a:latin typeface="Arial" panose="020B0604020202020204" pitchFamily="34" charset="0"/>
                    <a:cs typeface="Arial" panose="020B0604020202020204" pitchFamily="34" charset="0"/>
                  </a:defRPr>
                </a:pP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Eigenvector Centrality</a:t>
                </a:r>
              </a:p>
            </c:rich>
          </c:tx>
          <c:layout>
            <c:manualLayout>
              <c:xMode val="edge"/>
              <c:yMode val="edge"/>
              <c:x val="8.3333333333333332E-3"/>
              <c:y val="0.30593298337707786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pPr>
            <a:endParaRPr lang="en-US"/>
          </a:p>
        </c:txPr>
        <c:crossAx val="-2054029768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91982152230971126"/>
          <c:y val="0.38631128608923887"/>
          <c:w val="5.7956255468066493E-2"/>
          <c:h val="0.22737742782152232"/>
        </c:manualLayout>
      </c:layout>
      <c:overlay val="0"/>
      <c:txPr>
        <a:bodyPr/>
        <a:lstStyle/>
        <a:p>
          <a:pPr>
            <a:defRPr sz="1200">
              <a:latin typeface="Arial" panose="020B0604020202020204" pitchFamily="34" charset="0"/>
              <a:cs typeface="Arial" panose="020B0604020202020204" pitchFamily="34" charset="0"/>
            </a:defRPr>
          </a:pPr>
          <a:endParaRPr lang="en-US"/>
        </a:p>
      </c:txPr>
    </c:legend>
    <c:plotVisOnly val="1"/>
    <c:dispBlanksAs val="gap"/>
    <c:showDLblsOverMax val="0"/>
  </c:chart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7.6750109361329838E-2"/>
          <c:y val="2.6053355813901294E-2"/>
          <c:w val="0.80924278215223111"/>
          <c:h val="0.8107515373566442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'[Gephi_node_stats_all_6_db_MO_02232017.xlsx]Raw Gephi Outputs all db (2)'!$B$2</c:f>
              <c:strCache>
                <c:ptCount val="1"/>
                <c:pt idx="0">
                  <c:v>db1</c:v>
                </c:pt>
              </c:strCache>
            </c:strRef>
          </c:tx>
          <c:invertIfNegative val="0"/>
          <c:cat>
            <c:strRef>
              <c:f>'[Gephi_node_stats_all_6_db_MO_02232017.xlsx]Raw Gephi Outputs all db (2)'!$A$3:$A$30</c:f>
              <c:strCache>
                <c:ptCount val="28"/>
                <c:pt idx="0">
                  <c:v>ABF1</c:v>
                </c:pt>
                <c:pt idx="1">
                  <c:v>ACE2</c:v>
                </c:pt>
                <c:pt idx="2">
                  <c:v>AFT2</c:v>
                </c:pt>
                <c:pt idx="3">
                  <c:v>ASF1</c:v>
                </c:pt>
                <c:pt idx="4">
                  <c:v>ASH1</c:v>
                </c:pt>
                <c:pt idx="5">
                  <c:v>CIN5</c:v>
                </c:pt>
                <c:pt idx="6">
                  <c:v>CST6</c:v>
                </c:pt>
                <c:pt idx="7">
                  <c:v>CYC8</c:v>
                </c:pt>
                <c:pt idx="8">
                  <c:v>GCN4</c:v>
                </c:pt>
                <c:pt idx="9">
                  <c:v>GCR2</c:v>
                </c:pt>
                <c:pt idx="10">
                  <c:v>GLN3</c:v>
                </c:pt>
                <c:pt idx="11">
                  <c:v>HAP4</c:v>
                </c:pt>
                <c:pt idx="12">
                  <c:v>HMO1</c:v>
                </c:pt>
                <c:pt idx="13">
                  <c:v>HSF1</c:v>
                </c:pt>
                <c:pt idx="14">
                  <c:v>MCM1</c:v>
                </c:pt>
                <c:pt idx="15">
                  <c:v>MGA2</c:v>
                </c:pt>
                <c:pt idx="16">
                  <c:v>MSN2</c:v>
                </c:pt>
                <c:pt idx="17">
                  <c:v>MSN4</c:v>
                </c:pt>
                <c:pt idx="18">
                  <c:v>PDR1</c:v>
                </c:pt>
                <c:pt idx="19">
                  <c:v>RDS3</c:v>
                </c:pt>
                <c:pt idx="20">
                  <c:v>SFP1</c:v>
                </c:pt>
                <c:pt idx="21">
                  <c:v>STB5</c:v>
                </c:pt>
                <c:pt idx="22">
                  <c:v>SWI4</c:v>
                </c:pt>
                <c:pt idx="23">
                  <c:v>SWI5</c:v>
                </c:pt>
                <c:pt idx="24">
                  <c:v>TEC1</c:v>
                </c:pt>
                <c:pt idx="25">
                  <c:v>YHP1</c:v>
                </c:pt>
                <c:pt idx="26">
                  <c:v>YOX1</c:v>
                </c:pt>
                <c:pt idx="27">
                  <c:v>ZAP1</c:v>
                </c:pt>
              </c:strCache>
            </c:strRef>
          </c:cat>
          <c:val>
            <c:numRef>
              <c:f>'[Gephi_node_stats_all_6_db_MO_02232017.xlsx]Raw Gephi Outputs all db (2)'!$B$3:$B$30</c:f>
              <c:numCache>
                <c:formatCode>General</c:formatCode>
                <c:ptCount val="28"/>
                <c:pt idx="0">
                  <c:v>0</c:v>
                </c:pt>
                <c:pt idx="1">
                  <c:v>5</c:v>
                </c:pt>
                <c:pt idx="2">
                  <c:v>0</c:v>
                </c:pt>
                <c:pt idx="3">
                  <c:v>0</c:v>
                </c:pt>
                <c:pt idx="4">
                  <c:v>8.8333000000000013</c:v>
                </c:pt>
                <c:pt idx="5">
                  <c:v>1</c:v>
                </c:pt>
                <c:pt idx="8">
                  <c:v>2.333299999999999</c:v>
                </c:pt>
                <c:pt idx="10">
                  <c:v>4</c:v>
                </c:pt>
                <c:pt idx="11">
                  <c:v>3</c:v>
                </c:pt>
                <c:pt idx="12">
                  <c:v>5.3333000000000004</c:v>
                </c:pt>
                <c:pt idx="16">
                  <c:v>5</c:v>
                </c:pt>
                <c:pt idx="20">
                  <c:v>0</c:v>
                </c:pt>
                <c:pt idx="22">
                  <c:v>1.8332999999999999</c:v>
                </c:pt>
                <c:pt idx="25">
                  <c:v>13.666700000000001</c:v>
                </c:pt>
                <c:pt idx="26">
                  <c:v>0</c:v>
                </c:pt>
                <c:pt idx="27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39D-234C-9050-D2C1039215F8}"/>
            </c:ext>
          </c:extLst>
        </c:ser>
        <c:ser>
          <c:idx val="1"/>
          <c:order val="1"/>
          <c:tx>
            <c:strRef>
              <c:f>'[Gephi_node_stats_all_6_db_MO_02232017.xlsx]Raw Gephi Outputs all db (2)'!$C$2</c:f>
              <c:strCache>
                <c:ptCount val="1"/>
                <c:pt idx="0">
                  <c:v>db2</c:v>
                </c:pt>
              </c:strCache>
            </c:strRef>
          </c:tx>
          <c:invertIfNegative val="0"/>
          <c:cat>
            <c:strRef>
              <c:f>'[Gephi_node_stats_all_6_db_MO_02232017.xlsx]Raw Gephi Outputs all db (2)'!$A$3:$A$30</c:f>
              <c:strCache>
                <c:ptCount val="28"/>
                <c:pt idx="0">
                  <c:v>ABF1</c:v>
                </c:pt>
                <c:pt idx="1">
                  <c:v>ACE2</c:v>
                </c:pt>
                <c:pt idx="2">
                  <c:v>AFT2</c:v>
                </c:pt>
                <c:pt idx="3">
                  <c:v>ASF1</c:v>
                </c:pt>
                <c:pt idx="4">
                  <c:v>ASH1</c:v>
                </c:pt>
                <c:pt idx="5">
                  <c:v>CIN5</c:v>
                </c:pt>
                <c:pt idx="6">
                  <c:v>CST6</c:v>
                </c:pt>
                <c:pt idx="7">
                  <c:v>CYC8</c:v>
                </c:pt>
                <c:pt idx="8">
                  <c:v>GCN4</c:v>
                </c:pt>
                <c:pt idx="9">
                  <c:v>GCR2</c:v>
                </c:pt>
                <c:pt idx="10">
                  <c:v>GLN3</c:v>
                </c:pt>
                <c:pt idx="11">
                  <c:v>HAP4</c:v>
                </c:pt>
                <c:pt idx="12">
                  <c:v>HMO1</c:v>
                </c:pt>
                <c:pt idx="13">
                  <c:v>HSF1</c:v>
                </c:pt>
                <c:pt idx="14">
                  <c:v>MCM1</c:v>
                </c:pt>
                <c:pt idx="15">
                  <c:v>MGA2</c:v>
                </c:pt>
                <c:pt idx="16">
                  <c:v>MSN2</c:v>
                </c:pt>
                <c:pt idx="17">
                  <c:v>MSN4</c:v>
                </c:pt>
                <c:pt idx="18">
                  <c:v>PDR1</c:v>
                </c:pt>
                <c:pt idx="19">
                  <c:v>RDS3</c:v>
                </c:pt>
                <c:pt idx="20">
                  <c:v>SFP1</c:v>
                </c:pt>
                <c:pt idx="21">
                  <c:v>STB5</c:v>
                </c:pt>
                <c:pt idx="22">
                  <c:v>SWI4</c:v>
                </c:pt>
                <c:pt idx="23">
                  <c:v>SWI5</c:v>
                </c:pt>
                <c:pt idx="24">
                  <c:v>TEC1</c:v>
                </c:pt>
                <c:pt idx="25">
                  <c:v>YHP1</c:v>
                </c:pt>
                <c:pt idx="26">
                  <c:v>YOX1</c:v>
                </c:pt>
                <c:pt idx="27">
                  <c:v>ZAP1</c:v>
                </c:pt>
              </c:strCache>
            </c:strRef>
          </c:cat>
          <c:val>
            <c:numRef>
              <c:f>'[Gephi_node_stats_all_6_db_MO_02232017.xlsx]Raw Gephi Outputs all db (2)'!$C$3:$C$30</c:f>
              <c:numCache>
                <c:formatCode>General</c:formatCode>
                <c:ptCount val="28"/>
                <c:pt idx="5">
                  <c:v>6</c:v>
                </c:pt>
                <c:pt idx="9">
                  <c:v>0</c:v>
                </c:pt>
                <c:pt idx="10">
                  <c:v>6</c:v>
                </c:pt>
                <c:pt idx="11">
                  <c:v>0</c:v>
                </c:pt>
                <c:pt idx="12">
                  <c:v>0</c:v>
                </c:pt>
                <c:pt idx="15">
                  <c:v>0</c:v>
                </c:pt>
                <c:pt idx="16">
                  <c:v>15</c:v>
                </c:pt>
                <c:pt idx="19">
                  <c:v>0</c:v>
                </c:pt>
                <c:pt idx="20">
                  <c:v>5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5">
                  <c:v>15</c:v>
                </c:pt>
                <c:pt idx="26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39D-234C-9050-D2C1039215F8}"/>
            </c:ext>
          </c:extLst>
        </c:ser>
        <c:ser>
          <c:idx val="2"/>
          <c:order val="2"/>
          <c:tx>
            <c:strRef>
              <c:f>'[Gephi_node_stats_all_6_db_MO_02232017.xlsx]Raw Gephi Outputs all db (2)'!$D$2</c:f>
              <c:strCache>
                <c:ptCount val="1"/>
                <c:pt idx="0">
                  <c:v>db3</c:v>
                </c:pt>
              </c:strCache>
            </c:strRef>
          </c:tx>
          <c:invertIfNegative val="0"/>
          <c:cat>
            <c:strRef>
              <c:f>'[Gephi_node_stats_all_6_db_MO_02232017.xlsx]Raw Gephi Outputs all db (2)'!$A$3:$A$30</c:f>
              <c:strCache>
                <c:ptCount val="28"/>
                <c:pt idx="0">
                  <c:v>ABF1</c:v>
                </c:pt>
                <c:pt idx="1">
                  <c:v>ACE2</c:v>
                </c:pt>
                <c:pt idx="2">
                  <c:v>AFT2</c:v>
                </c:pt>
                <c:pt idx="3">
                  <c:v>ASF1</c:v>
                </c:pt>
                <c:pt idx="4">
                  <c:v>ASH1</c:v>
                </c:pt>
                <c:pt idx="5">
                  <c:v>CIN5</c:v>
                </c:pt>
                <c:pt idx="6">
                  <c:v>CST6</c:v>
                </c:pt>
                <c:pt idx="7">
                  <c:v>CYC8</c:v>
                </c:pt>
                <c:pt idx="8">
                  <c:v>GCN4</c:v>
                </c:pt>
                <c:pt idx="9">
                  <c:v>GCR2</c:v>
                </c:pt>
                <c:pt idx="10">
                  <c:v>GLN3</c:v>
                </c:pt>
                <c:pt idx="11">
                  <c:v>HAP4</c:v>
                </c:pt>
                <c:pt idx="12">
                  <c:v>HMO1</c:v>
                </c:pt>
                <c:pt idx="13">
                  <c:v>HSF1</c:v>
                </c:pt>
                <c:pt idx="14">
                  <c:v>MCM1</c:v>
                </c:pt>
                <c:pt idx="15">
                  <c:v>MGA2</c:v>
                </c:pt>
                <c:pt idx="16">
                  <c:v>MSN2</c:v>
                </c:pt>
                <c:pt idx="17">
                  <c:v>MSN4</c:v>
                </c:pt>
                <c:pt idx="18">
                  <c:v>PDR1</c:v>
                </c:pt>
                <c:pt idx="19">
                  <c:v>RDS3</c:v>
                </c:pt>
                <c:pt idx="20">
                  <c:v>SFP1</c:v>
                </c:pt>
                <c:pt idx="21">
                  <c:v>STB5</c:v>
                </c:pt>
                <c:pt idx="22">
                  <c:v>SWI4</c:v>
                </c:pt>
                <c:pt idx="23">
                  <c:v>SWI5</c:v>
                </c:pt>
                <c:pt idx="24">
                  <c:v>TEC1</c:v>
                </c:pt>
                <c:pt idx="25">
                  <c:v>YHP1</c:v>
                </c:pt>
                <c:pt idx="26">
                  <c:v>YOX1</c:v>
                </c:pt>
                <c:pt idx="27">
                  <c:v>ZAP1</c:v>
                </c:pt>
              </c:strCache>
            </c:strRef>
          </c:cat>
          <c:val>
            <c:numRef>
              <c:f>'[Gephi_node_stats_all_6_db_MO_02232017.xlsx]Raw Gephi Outputs all db (2)'!$D$3:$D$30</c:f>
              <c:numCache>
                <c:formatCode>General</c:formatCode>
                <c:ptCount val="28"/>
                <c:pt idx="1">
                  <c:v>0</c:v>
                </c:pt>
                <c:pt idx="5">
                  <c:v>4.8333000000000004</c:v>
                </c:pt>
                <c:pt idx="9">
                  <c:v>0</c:v>
                </c:pt>
                <c:pt idx="10">
                  <c:v>7</c:v>
                </c:pt>
                <c:pt idx="11">
                  <c:v>0</c:v>
                </c:pt>
                <c:pt idx="12">
                  <c:v>0</c:v>
                </c:pt>
                <c:pt idx="14">
                  <c:v>3.833299999999999</c:v>
                </c:pt>
                <c:pt idx="15">
                  <c:v>0</c:v>
                </c:pt>
                <c:pt idx="16">
                  <c:v>13.333299999999999</c:v>
                </c:pt>
                <c:pt idx="19">
                  <c:v>0</c:v>
                </c:pt>
                <c:pt idx="20">
                  <c:v>4</c:v>
                </c:pt>
                <c:pt idx="21">
                  <c:v>0</c:v>
                </c:pt>
                <c:pt idx="22">
                  <c:v>1</c:v>
                </c:pt>
                <c:pt idx="23">
                  <c:v>0</c:v>
                </c:pt>
                <c:pt idx="25">
                  <c:v>18</c:v>
                </c:pt>
                <c:pt idx="26">
                  <c:v>0</c:v>
                </c:pt>
                <c:pt idx="27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39D-234C-9050-D2C1039215F8}"/>
            </c:ext>
          </c:extLst>
        </c:ser>
        <c:ser>
          <c:idx val="3"/>
          <c:order val="3"/>
          <c:tx>
            <c:strRef>
              <c:f>'[Gephi_node_stats_all_6_db_MO_02232017.xlsx]Raw Gephi Outputs all db (2)'!$E$2</c:f>
              <c:strCache>
                <c:ptCount val="1"/>
                <c:pt idx="0">
                  <c:v>db4</c:v>
                </c:pt>
              </c:strCache>
            </c:strRef>
          </c:tx>
          <c:invertIfNegative val="0"/>
          <c:cat>
            <c:strRef>
              <c:f>'[Gephi_node_stats_all_6_db_MO_02232017.xlsx]Raw Gephi Outputs all db (2)'!$A$3:$A$30</c:f>
              <c:strCache>
                <c:ptCount val="28"/>
                <c:pt idx="0">
                  <c:v>ABF1</c:v>
                </c:pt>
                <c:pt idx="1">
                  <c:v>ACE2</c:v>
                </c:pt>
                <c:pt idx="2">
                  <c:v>AFT2</c:v>
                </c:pt>
                <c:pt idx="3">
                  <c:v>ASF1</c:v>
                </c:pt>
                <c:pt idx="4">
                  <c:v>ASH1</c:v>
                </c:pt>
                <c:pt idx="5">
                  <c:v>CIN5</c:v>
                </c:pt>
                <c:pt idx="6">
                  <c:v>CST6</c:v>
                </c:pt>
                <c:pt idx="7">
                  <c:v>CYC8</c:v>
                </c:pt>
                <c:pt idx="8">
                  <c:v>GCN4</c:v>
                </c:pt>
                <c:pt idx="9">
                  <c:v>GCR2</c:v>
                </c:pt>
                <c:pt idx="10">
                  <c:v>GLN3</c:v>
                </c:pt>
                <c:pt idx="11">
                  <c:v>HAP4</c:v>
                </c:pt>
                <c:pt idx="12">
                  <c:v>HMO1</c:v>
                </c:pt>
                <c:pt idx="13">
                  <c:v>HSF1</c:v>
                </c:pt>
                <c:pt idx="14">
                  <c:v>MCM1</c:v>
                </c:pt>
                <c:pt idx="15">
                  <c:v>MGA2</c:v>
                </c:pt>
                <c:pt idx="16">
                  <c:v>MSN2</c:v>
                </c:pt>
                <c:pt idx="17">
                  <c:v>MSN4</c:v>
                </c:pt>
                <c:pt idx="18">
                  <c:v>PDR1</c:v>
                </c:pt>
                <c:pt idx="19">
                  <c:v>RDS3</c:v>
                </c:pt>
                <c:pt idx="20">
                  <c:v>SFP1</c:v>
                </c:pt>
                <c:pt idx="21">
                  <c:v>STB5</c:v>
                </c:pt>
                <c:pt idx="22">
                  <c:v>SWI4</c:v>
                </c:pt>
                <c:pt idx="23">
                  <c:v>SWI5</c:v>
                </c:pt>
                <c:pt idx="24">
                  <c:v>TEC1</c:v>
                </c:pt>
                <c:pt idx="25">
                  <c:v>YHP1</c:v>
                </c:pt>
                <c:pt idx="26">
                  <c:v>YOX1</c:v>
                </c:pt>
                <c:pt idx="27">
                  <c:v>ZAP1</c:v>
                </c:pt>
              </c:strCache>
            </c:strRef>
          </c:cat>
          <c:val>
            <c:numRef>
              <c:f>'[Gephi_node_stats_all_6_db_MO_02232017.xlsx]Raw Gephi Outputs all db (2)'!$E$3:$E$30</c:f>
              <c:numCache>
                <c:formatCode>General</c:formatCode>
                <c:ptCount val="28"/>
                <c:pt idx="5">
                  <c:v>2.833299999999999</c:v>
                </c:pt>
                <c:pt idx="7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6">
                  <c:v>26.833300000000001</c:v>
                </c:pt>
                <c:pt idx="17">
                  <c:v>0</c:v>
                </c:pt>
                <c:pt idx="20">
                  <c:v>5</c:v>
                </c:pt>
                <c:pt idx="22">
                  <c:v>0</c:v>
                </c:pt>
                <c:pt idx="23">
                  <c:v>10</c:v>
                </c:pt>
                <c:pt idx="24">
                  <c:v>24.333300000000001</c:v>
                </c:pt>
                <c:pt idx="25">
                  <c:v>8</c:v>
                </c:pt>
                <c:pt idx="26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839D-234C-9050-D2C1039215F8}"/>
            </c:ext>
          </c:extLst>
        </c:ser>
        <c:ser>
          <c:idx val="4"/>
          <c:order val="4"/>
          <c:tx>
            <c:strRef>
              <c:f>'[Gephi_node_stats_all_6_db_MO_02232017.xlsx]Raw Gephi Outputs all db (2)'!$F$2</c:f>
              <c:strCache>
                <c:ptCount val="1"/>
                <c:pt idx="0">
                  <c:v>db5</c:v>
                </c:pt>
              </c:strCache>
            </c:strRef>
          </c:tx>
          <c:invertIfNegative val="0"/>
          <c:cat>
            <c:strRef>
              <c:f>'[Gephi_node_stats_all_6_db_MO_02232017.xlsx]Raw Gephi Outputs all db (2)'!$A$3:$A$30</c:f>
              <c:strCache>
                <c:ptCount val="28"/>
                <c:pt idx="0">
                  <c:v>ABF1</c:v>
                </c:pt>
                <c:pt idx="1">
                  <c:v>ACE2</c:v>
                </c:pt>
                <c:pt idx="2">
                  <c:v>AFT2</c:v>
                </c:pt>
                <c:pt idx="3">
                  <c:v>ASF1</c:v>
                </c:pt>
                <c:pt idx="4">
                  <c:v>ASH1</c:v>
                </c:pt>
                <c:pt idx="5">
                  <c:v>CIN5</c:v>
                </c:pt>
                <c:pt idx="6">
                  <c:v>CST6</c:v>
                </c:pt>
                <c:pt idx="7">
                  <c:v>CYC8</c:v>
                </c:pt>
                <c:pt idx="8">
                  <c:v>GCN4</c:v>
                </c:pt>
                <c:pt idx="9">
                  <c:v>GCR2</c:v>
                </c:pt>
                <c:pt idx="10">
                  <c:v>GLN3</c:v>
                </c:pt>
                <c:pt idx="11">
                  <c:v>HAP4</c:v>
                </c:pt>
                <c:pt idx="12">
                  <c:v>HMO1</c:v>
                </c:pt>
                <c:pt idx="13">
                  <c:v>HSF1</c:v>
                </c:pt>
                <c:pt idx="14">
                  <c:v>MCM1</c:v>
                </c:pt>
                <c:pt idx="15">
                  <c:v>MGA2</c:v>
                </c:pt>
                <c:pt idx="16">
                  <c:v>MSN2</c:v>
                </c:pt>
                <c:pt idx="17">
                  <c:v>MSN4</c:v>
                </c:pt>
                <c:pt idx="18">
                  <c:v>PDR1</c:v>
                </c:pt>
                <c:pt idx="19">
                  <c:v>RDS3</c:v>
                </c:pt>
                <c:pt idx="20">
                  <c:v>SFP1</c:v>
                </c:pt>
                <c:pt idx="21">
                  <c:v>STB5</c:v>
                </c:pt>
                <c:pt idx="22">
                  <c:v>SWI4</c:v>
                </c:pt>
                <c:pt idx="23">
                  <c:v>SWI5</c:v>
                </c:pt>
                <c:pt idx="24">
                  <c:v>TEC1</c:v>
                </c:pt>
                <c:pt idx="25">
                  <c:v>YHP1</c:v>
                </c:pt>
                <c:pt idx="26">
                  <c:v>YOX1</c:v>
                </c:pt>
                <c:pt idx="27">
                  <c:v>ZAP1</c:v>
                </c:pt>
              </c:strCache>
            </c:strRef>
          </c:cat>
          <c:val>
            <c:numRef>
              <c:f>'[Gephi_node_stats_all_6_db_MO_02232017.xlsx]Raw Gephi Outputs all db (2)'!$F$3:$F$30</c:f>
              <c:numCache>
                <c:formatCode>General</c:formatCode>
                <c:ptCount val="28"/>
                <c:pt idx="1">
                  <c:v>3</c:v>
                </c:pt>
                <c:pt idx="4">
                  <c:v>10</c:v>
                </c:pt>
                <c:pt idx="5">
                  <c:v>5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6">
                  <c:v>14</c:v>
                </c:pt>
                <c:pt idx="20">
                  <c:v>9</c:v>
                </c:pt>
                <c:pt idx="21">
                  <c:v>0</c:v>
                </c:pt>
                <c:pt idx="22">
                  <c:v>0</c:v>
                </c:pt>
                <c:pt idx="23">
                  <c:v>7</c:v>
                </c:pt>
                <c:pt idx="25">
                  <c:v>11</c:v>
                </c:pt>
                <c:pt idx="26">
                  <c:v>0</c:v>
                </c:pt>
                <c:pt idx="27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839D-234C-9050-D2C1039215F8}"/>
            </c:ext>
          </c:extLst>
        </c:ser>
        <c:ser>
          <c:idx val="5"/>
          <c:order val="5"/>
          <c:tx>
            <c:strRef>
              <c:f>'[Gephi_node_stats_all_6_db_MO_02232017.xlsx]Raw Gephi Outputs all db (2)'!$G$2</c:f>
              <c:strCache>
                <c:ptCount val="1"/>
                <c:pt idx="0">
                  <c:v>db6</c:v>
                </c:pt>
              </c:strCache>
            </c:strRef>
          </c:tx>
          <c:invertIfNegative val="0"/>
          <c:cat>
            <c:strRef>
              <c:f>'[Gephi_node_stats_all_6_db_MO_02232017.xlsx]Raw Gephi Outputs all db (2)'!$A$3:$A$30</c:f>
              <c:strCache>
                <c:ptCount val="28"/>
                <c:pt idx="0">
                  <c:v>ABF1</c:v>
                </c:pt>
                <c:pt idx="1">
                  <c:v>ACE2</c:v>
                </c:pt>
                <c:pt idx="2">
                  <c:v>AFT2</c:v>
                </c:pt>
                <c:pt idx="3">
                  <c:v>ASF1</c:v>
                </c:pt>
                <c:pt idx="4">
                  <c:v>ASH1</c:v>
                </c:pt>
                <c:pt idx="5">
                  <c:v>CIN5</c:v>
                </c:pt>
                <c:pt idx="6">
                  <c:v>CST6</c:v>
                </c:pt>
                <c:pt idx="7">
                  <c:v>CYC8</c:v>
                </c:pt>
                <c:pt idx="8">
                  <c:v>GCN4</c:v>
                </c:pt>
                <c:pt idx="9">
                  <c:v>GCR2</c:v>
                </c:pt>
                <c:pt idx="10">
                  <c:v>GLN3</c:v>
                </c:pt>
                <c:pt idx="11">
                  <c:v>HAP4</c:v>
                </c:pt>
                <c:pt idx="12">
                  <c:v>HMO1</c:v>
                </c:pt>
                <c:pt idx="13">
                  <c:v>HSF1</c:v>
                </c:pt>
                <c:pt idx="14">
                  <c:v>MCM1</c:v>
                </c:pt>
                <c:pt idx="15">
                  <c:v>MGA2</c:v>
                </c:pt>
                <c:pt idx="16">
                  <c:v>MSN2</c:v>
                </c:pt>
                <c:pt idx="17">
                  <c:v>MSN4</c:v>
                </c:pt>
                <c:pt idx="18">
                  <c:v>PDR1</c:v>
                </c:pt>
                <c:pt idx="19">
                  <c:v>RDS3</c:v>
                </c:pt>
                <c:pt idx="20">
                  <c:v>SFP1</c:v>
                </c:pt>
                <c:pt idx="21">
                  <c:v>STB5</c:v>
                </c:pt>
                <c:pt idx="22">
                  <c:v>SWI4</c:v>
                </c:pt>
                <c:pt idx="23">
                  <c:v>SWI5</c:v>
                </c:pt>
                <c:pt idx="24">
                  <c:v>TEC1</c:v>
                </c:pt>
                <c:pt idx="25">
                  <c:v>YHP1</c:v>
                </c:pt>
                <c:pt idx="26">
                  <c:v>YOX1</c:v>
                </c:pt>
                <c:pt idx="27">
                  <c:v>ZAP1</c:v>
                </c:pt>
              </c:strCache>
            </c:strRef>
          </c:cat>
          <c:val>
            <c:numRef>
              <c:f>'[Gephi_node_stats_all_6_db_MO_02232017.xlsx]Raw Gephi Outputs all db (2)'!$G$3:$G$30</c:f>
              <c:numCache>
                <c:formatCode>General</c:formatCode>
                <c:ptCount val="28"/>
                <c:pt idx="0">
                  <c:v>0</c:v>
                </c:pt>
                <c:pt idx="1">
                  <c:v>0</c:v>
                </c:pt>
                <c:pt idx="5">
                  <c:v>0</c:v>
                </c:pt>
                <c:pt idx="6">
                  <c:v>0</c:v>
                </c:pt>
                <c:pt idx="8">
                  <c:v>15</c:v>
                </c:pt>
                <c:pt idx="9">
                  <c:v>0</c:v>
                </c:pt>
                <c:pt idx="10">
                  <c:v>8</c:v>
                </c:pt>
                <c:pt idx="11">
                  <c:v>15</c:v>
                </c:pt>
                <c:pt idx="12">
                  <c:v>7.5</c:v>
                </c:pt>
                <c:pt idx="13">
                  <c:v>0</c:v>
                </c:pt>
                <c:pt idx="14">
                  <c:v>2.5</c:v>
                </c:pt>
                <c:pt idx="15">
                  <c:v>0</c:v>
                </c:pt>
                <c:pt idx="16">
                  <c:v>7.5</c:v>
                </c:pt>
                <c:pt idx="17">
                  <c:v>0</c:v>
                </c:pt>
                <c:pt idx="22">
                  <c:v>4.5</c:v>
                </c:pt>
                <c:pt idx="27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839D-234C-9050-D2C1039215F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2029702952"/>
        <c:axId val="-2026275560"/>
      </c:barChart>
      <c:catAx>
        <c:axId val="-2029702952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Gene</a:t>
                </a:r>
              </a:p>
            </c:rich>
          </c:tx>
          <c:layout>
            <c:manualLayout>
              <c:xMode val="edge"/>
              <c:yMode val="edge"/>
              <c:x val="0.47033333333333333"/>
              <c:y val="0.93522289567295824"/>
            </c:manualLayout>
          </c:layout>
          <c:overlay val="0"/>
        </c:title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200" b="1">
                <a:latin typeface="Arial" panose="020B0604020202020204" pitchFamily="34" charset="0"/>
                <a:cs typeface="Arial" panose="020B0604020202020204" pitchFamily="34" charset="0"/>
              </a:defRPr>
            </a:pPr>
            <a:endParaRPr lang="en-US"/>
          </a:p>
        </c:txPr>
        <c:crossAx val="-2026275560"/>
        <c:crosses val="autoZero"/>
        <c:auto val="1"/>
        <c:lblAlgn val="ctr"/>
        <c:lblOffset val="100"/>
        <c:noMultiLvlLbl val="0"/>
      </c:catAx>
      <c:valAx>
        <c:axId val="-2026275560"/>
        <c:scaling>
          <c:orientation val="minMax"/>
        </c:scaling>
        <c:delete val="0"/>
        <c:axPos val="l"/>
        <c:majorGridlines/>
        <c:title>
          <c:tx>
            <c:rich>
              <a:bodyPr/>
              <a:lstStyle/>
              <a:p>
                <a:pPr>
                  <a:defRPr/>
                </a:pPr>
                <a:r>
                  <a:rPr lang="en-US" sz="14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Betweenness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Centrality</a:t>
                </a:r>
              </a:p>
            </c:rich>
          </c:tx>
          <c:layout>
            <c:manualLayout>
              <c:xMode val="edge"/>
              <c:yMode val="edge"/>
              <c:x val="8.3333333333333332E-3"/>
              <c:y val="0.24891641605134995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pPr>
            <a:endParaRPr lang="en-US"/>
          </a:p>
        </c:txPr>
        <c:crossAx val="-2029702952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91654844706911631"/>
          <c:y val="0.36461617983706268"/>
          <c:w val="5.2895997375328081E-2"/>
          <c:h val="0.25740694503669459"/>
        </c:manualLayout>
      </c:layout>
      <c:overlay val="0"/>
      <c:txPr>
        <a:bodyPr/>
        <a:lstStyle/>
        <a:p>
          <a:pPr>
            <a:defRPr sz="1200">
              <a:latin typeface="Arial" panose="020B0604020202020204" pitchFamily="34" charset="0"/>
              <a:cs typeface="Arial" panose="020B0604020202020204" pitchFamily="34" charset="0"/>
            </a:defRPr>
          </a:pPr>
          <a:endParaRPr lang="en-US"/>
        </a:p>
      </c:txPr>
    </c:legend>
    <c:plotVisOnly val="1"/>
    <c:dispBlanksAs val="gap"/>
    <c:showDLblsOverMax val="0"/>
  </c:chart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1FC834-C0EF-734C-8475-9DFF404FD80F}" type="datetimeFigureOut">
              <a:rPr lang="en-US" smtClean="0"/>
              <a:t>5/1/18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7791E3-07CC-AC47-BF0F-9736CFBBBB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6515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6984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1pPr>
    <a:lvl2pPr marL="456984" algn="l" defTabSz="456984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2pPr>
    <a:lvl3pPr marL="913968" algn="l" defTabSz="456984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3pPr>
    <a:lvl4pPr marL="1370938" algn="l" defTabSz="456984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4pPr>
    <a:lvl5pPr marL="1827922" algn="l" defTabSz="456984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5pPr>
    <a:lvl6pPr marL="2284906" algn="l" defTabSz="456984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6pPr>
    <a:lvl7pPr marL="2741890" algn="l" defTabSz="456984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7pPr>
    <a:lvl8pPr marL="3198859" algn="l" defTabSz="456984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8pPr>
    <a:lvl9pPr marL="3655843" algn="l" defTabSz="456984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7791E3-07CC-AC47-BF0F-9736CFBBBBB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9943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 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7791E3-07CC-AC47-BF0F-9736CFBBBBB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1732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 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7791E3-07CC-AC47-BF0F-9736CFBBBBB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4485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 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7791E3-07CC-AC47-BF0F-9736CFBBBBB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3805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 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7791E3-07CC-AC47-BF0F-9736CFBBBBB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5450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 8</a:t>
            </a:r>
            <a:endParaRPr lang="en-US" dirty="0">
              <a:sym typeface="Wingdings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7791E3-07CC-AC47-BF0F-9736CFBBBBB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4396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 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7791E3-07CC-AC47-BF0F-9736CFBBBBB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1582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91840" y="10226057"/>
            <a:ext cx="37307520" cy="705612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83680" y="18653760"/>
            <a:ext cx="30723840" cy="841248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21938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43877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65815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87754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09692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31631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53570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75508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15565-EC65-794A-8BBD-C71D0CCFD15D}" type="datetimeFigureOut">
              <a:rPr lang="en-US" smtClean="0"/>
              <a:t>5/1/18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4BA0-8A05-BF49-9CC5-BF82C77F81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7609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15565-EC65-794A-8BBD-C71D0CCFD15D}" type="datetimeFigureOut">
              <a:rPr lang="en-US" smtClean="0"/>
              <a:t>5/1/18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4BA0-8A05-BF49-9CC5-BF82C77F81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5692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1821120" y="1318284"/>
            <a:ext cx="9875520" cy="2808732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194560" y="1318284"/>
            <a:ext cx="28895040" cy="2808732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15565-EC65-794A-8BBD-C71D0CCFD15D}" type="datetimeFigureOut">
              <a:rPr lang="en-US" smtClean="0"/>
              <a:t>5/1/18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4BA0-8A05-BF49-9CC5-BF82C77F81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6839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15565-EC65-794A-8BBD-C71D0CCFD15D}" type="datetimeFigureOut">
              <a:rPr lang="en-US" smtClean="0"/>
              <a:t>5/1/18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4BA0-8A05-BF49-9CC5-BF82C77F81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7118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67102" y="21153137"/>
            <a:ext cx="37307520" cy="6537960"/>
          </a:xfrm>
        </p:spPr>
        <p:txBody>
          <a:bodyPr anchor="t"/>
          <a:lstStyle>
            <a:lvl1pPr algn="l">
              <a:defRPr sz="192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67102" y="13952244"/>
            <a:ext cx="37307520" cy="7200898"/>
          </a:xfrm>
        </p:spPr>
        <p:txBody>
          <a:bodyPr anchor="b"/>
          <a:lstStyle>
            <a:lvl1pPr marL="0" indent="0">
              <a:buNone/>
              <a:defRPr sz="9600">
                <a:solidFill>
                  <a:schemeClr val="tx1">
                    <a:tint val="75000"/>
                  </a:schemeClr>
                </a:solidFill>
              </a:defRPr>
            </a:lvl1pPr>
            <a:lvl2pPr marL="2193859" indent="0">
              <a:buNone/>
              <a:defRPr sz="8600">
                <a:solidFill>
                  <a:schemeClr val="tx1">
                    <a:tint val="75000"/>
                  </a:schemeClr>
                </a:solidFill>
              </a:defRPr>
            </a:lvl2pPr>
            <a:lvl3pPr marL="4387718" indent="0">
              <a:buNone/>
              <a:defRPr sz="7700">
                <a:solidFill>
                  <a:schemeClr val="tx1">
                    <a:tint val="75000"/>
                  </a:schemeClr>
                </a:solidFill>
              </a:defRPr>
            </a:lvl3pPr>
            <a:lvl4pPr marL="6581578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4pPr>
            <a:lvl5pPr marL="8775432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5pPr>
            <a:lvl6pPr marL="10969286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6pPr>
            <a:lvl7pPr marL="13163146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7pPr>
            <a:lvl8pPr marL="15357005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8pPr>
            <a:lvl9pPr marL="17550864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15565-EC65-794A-8BBD-C71D0CCFD15D}" type="datetimeFigureOut">
              <a:rPr lang="en-US" smtClean="0"/>
              <a:t>5/1/18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4BA0-8A05-BF49-9CC5-BF82C77F81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8212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194560" y="7680977"/>
            <a:ext cx="19385280" cy="21724622"/>
          </a:xfrm>
        </p:spPr>
        <p:txBody>
          <a:bodyPr/>
          <a:lstStyle>
            <a:lvl1pPr>
              <a:defRPr sz="13400"/>
            </a:lvl1pPr>
            <a:lvl2pPr>
              <a:defRPr sz="11500"/>
            </a:lvl2pPr>
            <a:lvl3pPr>
              <a:defRPr sz="9600"/>
            </a:lvl3pPr>
            <a:lvl4pPr>
              <a:defRPr sz="8600"/>
            </a:lvl4pPr>
            <a:lvl5pPr>
              <a:defRPr sz="8600"/>
            </a:lvl5pPr>
            <a:lvl6pPr>
              <a:defRPr sz="8600"/>
            </a:lvl6pPr>
            <a:lvl7pPr>
              <a:defRPr sz="8600"/>
            </a:lvl7pPr>
            <a:lvl8pPr>
              <a:defRPr sz="8600"/>
            </a:lvl8pPr>
            <a:lvl9pPr>
              <a:defRPr sz="8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311360" y="7680977"/>
            <a:ext cx="19385280" cy="21724622"/>
          </a:xfrm>
        </p:spPr>
        <p:txBody>
          <a:bodyPr/>
          <a:lstStyle>
            <a:lvl1pPr>
              <a:defRPr sz="13400"/>
            </a:lvl1pPr>
            <a:lvl2pPr>
              <a:defRPr sz="11500"/>
            </a:lvl2pPr>
            <a:lvl3pPr>
              <a:defRPr sz="9600"/>
            </a:lvl3pPr>
            <a:lvl4pPr>
              <a:defRPr sz="8600"/>
            </a:lvl4pPr>
            <a:lvl5pPr>
              <a:defRPr sz="8600"/>
            </a:lvl5pPr>
            <a:lvl6pPr>
              <a:defRPr sz="8600"/>
            </a:lvl6pPr>
            <a:lvl7pPr>
              <a:defRPr sz="8600"/>
            </a:lvl7pPr>
            <a:lvl8pPr>
              <a:defRPr sz="8600"/>
            </a:lvl8pPr>
            <a:lvl9pPr>
              <a:defRPr sz="8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15565-EC65-794A-8BBD-C71D0CCFD15D}" type="datetimeFigureOut">
              <a:rPr lang="en-US" smtClean="0"/>
              <a:t>5/1/18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4BA0-8A05-BF49-9CC5-BF82C77F81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10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94560" y="7368555"/>
            <a:ext cx="19392902" cy="3070862"/>
          </a:xfrm>
        </p:spPr>
        <p:txBody>
          <a:bodyPr anchor="b"/>
          <a:lstStyle>
            <a:lvl1pPr marL="0" indent="0">
              <a:buNone/>
              <a:defRPr sz="11500" b="1"/>
            </a:lvl1pPr>
            <a:lvl2pPr marL="2193859" indent="0">
              <a:buNone/>
              <a:defRPr sz="9600" b="1"/>
            </a:lvl2pPr>
            <a:lvl3pPr marL="4387718" indent="0">
              <a:buNone/>
              <a:defRPr sz="8600" b="1"/>
            </a:lvl3pPr>
            <a:lvl4pPr marL="6581578" indent="0">
              <a:buNone/>
              <a:defRPr sz="7700" b="1"/>
            </a:lvl4pPr>
            <a:lvl5pPr marL="8775432" indent="0">
              <a:buNone/>
              <a:defRPr sz="7700" b="1"/>
            </a:lvl5pPr>
            <a:lvl6pPr marL="10969286" indent="0">
              <a:buNone/>
              <a:defRPr sz="7700" b="1"/>
            </a:lvl6pPr>
            <a:lvl7pPr marL="13163146" indent="0">
              <a:buNone/>
              <a:defRPr sz="7700" b="1"/>
            </a:lvl7pPr>
            <a:lvl8pPr marL="15357005" indent="0">
              <a:buNone/>
              <a:defRPr sz="7700" b="1"/>
            </a:lvl8pPr>
            <a:lvl9pPr marL="17550864" indent="0">
              <a:buNone/>
              <a:defRPr sz="77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94560" y="10439400"/>
            <a:ext cx="19392902" cy="18966182"/>
          </a:xfrm>
        </p:spPr>
        <p:txBody>
          <a:bodyPr/>
          <a:lstStyle>
            <a:lvl1pPr>
              <a:defRPr sz="11500"/>
            </a:lvl1pPr>
            <a:lvl2pPr>
              <a:defRPr sz="9600"/>
            </a:lvl2pPr>
            <a:lvl3pPr>
              <a:defRPr sz="8600"/>
            </a:lvl3pPr>
            <a:lvl4pPr>
              <a:defRPr sz="7700"/>
            </a:lvl4pPr>
            <a:lvl5pPr>
              <a:defRPr sz="7700"/>
            </a:lvl5pPr>
            <a:lvl6pPr>
              <a:defRPr sz="7700"/>
            </a:lvl6pPr>
            <a:lvl7pPr>
              <a:defRPr sz="7700"/>
            </a:lvl7pPr>
            <a:lvl8pPr>
              <a:defRPr sz="7700"/>
            </a:lvl8pPr>
            <a:lvl9pPr>
              <a:defRPr sz="7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2296132" y="7368555"/>
            <a:ext cx="19400520" cy="3070862"/>
          </a:xfrm>
        </p:spPr>
        <p:txBody>
          <a:bodyPr anchor="b"/>
          <a:lstStyle>
            <a:lvl1pPr marL="0" indent="0">
              <a:buNone/>
              <a:defRPr sz="11500" b="1"/>
            </a:lvl1pPr>
            <a:lvl2pPr marL="2193859" indent="0">
              <a:buNone/>
              <a:defRPr sz="9600" b="1"/>
            </a:lvl2pPr>
            <a:lvl3pPr marL="4387718" indent="0">
              <a:buNone/>
              <a:defRPr sz="8600" b="1"/>
            </a:lvl3pPr>
            <a:lvl4pPr marL="6581578" indent="0">
              <a:buNone/>
              <a:defRPr sz="7700" b="1"/>
            </a:lvl4pPr>
            <a:lvl5pPr marL="8775432" indent="0">
              <a:buNone/>
              <a:defRPr sz="7700" b="1"/>
            </a:lvl5pPr>
            <a:lvl6pPr marL="10969286" indent="0">
              <a:buNone/>
              <a:defRPr sz="7700" b="1"/>
            </a:lvl6pPr>
            <a:lvl7pPr marL="13163146" indent="0">
              <a:buNone/>
              <a:defRPr sz="7700" b="1"/>
            </a:lvl7pPr>
            <a:lvl8pPr marL="15357005" indent="0">
              <a:buNone/>
              <a:defRPr sz="7700" b="1"/>
            </a:lvl8pPr>
            <a:lvl9pPr marL="17550864" indent="0">
              <a:buNone/>
              <a:defRPr sz="77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2296132" y="10439400"/>
            <a:ext cx="19400520" cy="18966182"/>
          </a:xfrm>
        </p:spPr>
        <p:txBody>
          <a:bodyPr/>
          <a:lstStyle>
            <a:lvl1pPr>
              <a:defRPr sz="11500"/>
            </a:lvl1pPr>
            <a:lvl2pPr>
              <a:defRPr sz="9600"/>
            </a:lvl2pPr>
            <a:lvl3pPr>
              <a:defRPr sz="8600"/>
            </a:lvl3pPr>
            <a:lvl4pPr>
              <a:defRPr sz="7700"/>
            </a:lvl4pPr>
            <a:lvl5pPr>
              <a:defRPr sz="7700"/>
            </a:lvl5pPr>
            <a:lvl6pPr>
              <a:defRPr sz="7700"/>
            </a:lvl6pPr>
            <a:lvl7pPr>
              <a:defRPr sz="7700"/>
            </a:lvl7pPr>
            <a:lvl8pPr>
              <a:defRPr sz="7700"/>
            </a:lvl8pPr>
            <a:lvl9pPr>
              <a:defRPr sz="7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15565-EC65-794A-8BBD-C71D0CCFD15D}" type="datetimeFigureOut">
              <a:rPr lang="en-US" smtClean="0"/>
              <a:t>5/1/18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4BA0-8A05-BF49-9CC5-BF82C77F81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18460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15565-EC65-794A-8BBD-C71D0CCFD15D}" type="datetimeFigureOut">
              <a:rPr lang="en-US" smtClean="0"/>
              <a:t>5/1/18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4BA0-8A05-BF49-9CC5-BF82C77F81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3769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15565-EC65-794A-8BBD-C71D0CCFD15D}" type="datetimeFigureOut">
              <a:rPr lang="en-US" smtClean="0"/>
              <a:t>5/1/18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4BA0-8A05-BF49-9CC5-BF82C77F81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5172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82" y="1310647"/>
            <a:ext cx="14439902" cy="5577845"/>
          </a:xfrm>
        </p:spPr>
        <p:txBody>
          <a:bodyPr anchor="b"/>
          <a:lstStyle>
            <a:lvl1pPr algn="l">
              <a:defRPr sz="96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160240" y="1310667"/>
            <a:ext cx="24536400" cy="28094942"/>
          </a:xfrm>
        </p:spPr>
        <p:txBody>
          <a:bodyPr/>
          <a:lstStyle>
            <a:lvl1pPr>
              <a:defRPr sz="15400"/>
            </a:lvl1pPr>
            <a:lvl2pPr>
              <a:defRPr sz="13400"/>
            </a:lvl2pPr>
            <a:lvl3pPr>
              <a:defRPr sz="11500"/>
            </a:lvl3pPr>
            <a:lvl4pPr>
              <a:defRPr sz="9600"/>
            </a:lvl4pPr>
            <a:lvl5pPr>
              <a:defRPr sz="9600"/>
            </a:lvl5pPr>
            <a:lvl6pPr>
              <a:defRPr sz="9600"/>
            </a:lvl6pPr>
            <a:lvl7pPr>
              <a:defRPr sz="9600"/>
            </a:lvl7pPr>
            <a:lvl8pPr>
              <a:defRPr sz="9600"/>
            </a:lvl8pPr>
            <a:lvl9pPr>
              <a:defRPr sz="9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94582" y="6888497"/>
            <a:ext cx="14439902" cy="22517102"/>
          </a:xfrm>
        </p:spPr>
        <p:txBody>
          <a:bodyPr/>
          <a:lstStyle>
            <a:lvl1pPr marL="0" indent="0">
              <a:buNone/>
              <a:defRPr sz="6700"/>
            </a:lvl1pPr>
            <a:lvl2pPr marL="2193859" indent="0">
              <a:buNone/>
              <a:defRPr sz="5800"/>
            </a:lvl2pPr>
            <a:lvl3pPr marL="4387718" indent="0">
              <a:buNone/>
              <a:defRPr sz="4800"/>
            </a:lvl3pPr>
            <a:lvl4pPr marL="6581578" indent="0">
              <a:buNone/>
              <a:defRPr sz="4300"/>
            </a:lvl4pPr>
            <a:lvl5pPr marL="8775432" indent="0">
              <a:buNone/>
              <a:defRPr sz="4300"/>
            </a:lvl5pPr>
            <a:lvl6pPr marL="10969286" indent="0">
              <a:buNone/>
              <a:defRPr sz="4300"/>
            </a:lvl6pPr>
            <a:lvl7pPr marL="13163146" indent="0">
              <a:buNone/>
              <a:defRPr sz="4300"/>
            </a:lvl7pPr>
            <a:lvl8pPr marL="15357005" indent="0">
              <a:buNone/>
              <a:defRPr sz="4300"/>
            </a:lvl8pPr>
            <a:lvl9pPr marL="17550864" indent="0">
              <a:buNone/>
              <a:defRPr sz="43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15565-EC65-794A-8BBD-C71D0CCFD15D}" type="datetimeFigureOut">
              <a:rPr lang="en-US" smtClean="0"/>
              <a:t>5/1/18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4BA0-8A05-BF49-9CC5-BF82C77F81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2755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02982" y="23042892"/>
            <a:ext cx="26334720" cy="2720347"/>
          </a:xfrm>
        </p:spPr>
        <p:txBody>
          <a:bodyPr anchor="b"/>
          <a:lstStyle>
            <a:lvl1pPr algn="l">
              <a:defRPr sz="96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602982" y="2941320"/>
            <a:ext cx="26334720" cy="19751040"/>
          </a:xfrm>
        </p:spPr>
        <p:txBody>
          <a:bodyPr/>
          <a:lstStyle>
            <a:lvl1pPr marL="0" indent="0">
              <a:buNone/>
              <a:defRPr sz="15400"/>
            </a:lvl1pPr>
            <a:lvl2pPr marL="2193859" indent="0">
              <a:buNone/>
              <a:defRPr sz="13400"/>
            </a:lvl2pPr>
            <a:lvl3pPr marL="4387718" indent="0">
              <a:buNone/>
              <a:defRPr sz="11500"/>
            </a:lvl3pPr>
            <a:lvl4pPr marL="6581578" indent="0">
              <a:buNone/>
              <a:defRPr sz="9600"/>
            </a:lvl4pPr>
            <a:lvl5pPr marL="8775432" indent="0">
              <a:buNone/>
              <a:defRPr sz="9600"/>
            </a:lvl5pPr>
            <a:lvl6pPr marL="10969286" indent="0">
              <a:buNone/>
              <a:defRPr sz="9600"/>
            </a:lvl6pPr>
            <a:lvl7pPr marL="13163146" indent="0">
              <a:buNone/>
              <a:defRPr sz="9600"/>
            </a:lvl7pPr>
            <a:lvl8pPr marL="15357005" indent="0">
              <a:buNone/>
              <a:defRPr sz="9600"/>
            </a:lvl8pPr>
            <a:lvl9pPr marL="17550864" indent="0">
              <a:buNone/>
              <a:defRPr sz="9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02982" y="25763235"/>
            <a:ext cx="26334720" cy="3863342"/>
          </a:xfrm>
        </p:spPr>
        <p:txBody>
          <a:bodyPr/>
          <a:lstStyle>
            <a:lvl1pPr marL="0" indent="0">
              <a:buNone/>
              <a:defRPr sz="6700"/>
            </a:lvl1pPr>
            <a:lvl2pPr marL="2193859" indent="0">
              <a:buNone/>
              <a:defRPr sz="5800"/>
            </a:lvl2pPr>
            <a:lvl3pPr marL="4387718" indent="0">
              <a:buNone/>
              <a:defRPr sz="4800"/>
            </a:lvl3pPr>
            <a:lvl4pPr marL="6581578" indent="0">
              <a:buNone/>
              <a:defRPr sz="4300"/>
            </a:lvl4pPr>
            <a:lvl5pPr marL="8775432" indent="0">
              <a:buNone/>
              <a:defRPr sz="4300"/>
            </a:lvl5pPr>
            <a:lvl6pPr marL="10969286" indent="0">
              <a:buNone/>
              <a:defRPr sz="4300"/>
            </a:lvl6pPr>
            <a:lvl7pPr marL="13163146" indent="0">
              <a:buNone/>
              <a:defRPr sz="4300"/>
            </a:lvl7pPr>
            <a:lvl8pPr marL="15357005" indent="0">
              <a:buNone/>
              <a:defRPr sz="4300"/>
            </a:lvl8pPr>
            <a:lvl9pPr marL="17550864" indent="0">
              <a:buNone/>
              <a:defRPr sz="43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15565-EC65-794A-8BBD-C71D0CCFD15D}" type="datetimeFigureOut">
              <a:rPr lang="en-US" smtClean="0"/>
              <a:t>5/1/18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4BA0-8A05-BF49-9CC5-BF82C77F81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8844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194560" y="1318267"/>
            <a:ext cx="39502080" cy="5486400"/>
          </a:xfrm>
          <a:prstGeom prst="rect">
            <a:avLst/>
          </a:prstGeom>
        </p:spPr>
        <p:txBody>
          <a:bodyPr vert="horz" lIns="438768" tIns="219389" rIns="438768" bIns="219389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94560" y="7680977"/>
            <a:ext cx="39502080" cy="21724622"/>
          </a:xfrm>
          <a:prstGeom prst="rect">
            <a:avLst/>
          </a:prstGeom>
        </p:spPr>
        <p:txBody>
          <a:bodyPr vert="horz" lIns="438768" tIns="219389" rIns="438768" bIns="21938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194560" y="30510497"/>
            <a:ext cx="10241280" cy="1752600"/>
          </a:xfrm>
          <a:prstGeom prst="rect">
            <a:avLst/>
          </a:prstGeom>
        </p:spPr>
        <p:txBody>
          <a:bodyPr vert="horz" lIns="438768" tIns="219389" rIns="438768" bIns="219389" rtlCol="0" anchor="ctr"/>
          <a:lstStyle>
            <a:lvl1pPr algn="l">
              <a:defRPr sz="5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F15565-EC65-794A-8BBD-C71D0CCFD15D}" type="datetimeFigureOut">
              <a:rPr lang="en-US" smtClean="0"/>
              <a:t>5/1/18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996160" y="30510497"/>
            <a:ext cx="13898880" cy="1752600"/>
          </a:xfrm>
          <a:prstGeom prst="rect">
            <a:avLst/>
          </a:prstGeom>
        </p:spPr>
        <p:txBody>
          <a:bodyPr vert="horz" lIns="438768" tIns="219389" rIns="438768" bIns="219389" rtlCol="0" anchor="ctr"/>
          <a:lstStyle>
            <a:lvl1pPr algn="ctr">
              <a:defRPr sz="5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1455365" y="30510497"/>
            <a:ext cx="10241280" cy="1752600"/>
          </a:xfrm>
          <a:prstGeom prst="rect">
            <a:avLst/>
          </a:prstGeom>
        </p:spPr>
        <p:txBody>
          <a:bodyPr vert="horz" lIns="438768" tIns="219389" rIns="438768" bIns="219389" rtlCol="0" anchor="ctr"/>
          <a:lstStyle>
            <a:lvl1pPr algn="r">
              <a:defRPr sz="5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2D4BA0-8A05-BF49-9CC5-BF82C77F81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4221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2193859" rtl="0" eaLnBrk="1" latinLnBrk="0" hangingPunct="1">
        <a:spcBef>
          <a:spcPct val="0"/>
        </a:spcBef>
        <a:buNone/>
        <a:defRPr sz="211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645392" indent="-1645392" algn="l" defTabSz="2193859" rtl="0" eaLnBrk="1" latinLnBrk="0" hangingPunct="1">
        <a:spcBef>
          <a:spcPct val="20000"/>
        </a:spcBef>
        <a:buFont typeface="Arial"/>
        <a:buChar char="•"/>
        <a:defRPr sz="15400" kern="1200">
          <a:solidFill>
            <a:schemeClr val="tx1"/>
          </a:solidFill>
          <a:latin typeface="+mn-lt"/>
          <a:ea typeface="+mn-ea"/>
          <a:cs typeface="+mn-cs"/>
        </a:defRPr>
      </a:lvl1pPr>
      <a:lvl2pPr marL="3565018" indent="-1371158" algn="l" defTabSz="2193859" rtl="0" eaLnBrk="1" latinLnBrk="0" hangingPunct="1">
        <a:spcBef>
          <a:spcPct val="20000"/>
        </a:spcBef>
        <a:buFont typeface="Arial"/>
        <a:buChar char="–"/>
        <a:defRPr sz="13400" kern="1200">
          <a:solidFill>
            <a:schemeClr val="tx1"/>
          </a:solidFill>
          <a:latin typeface="+mn-lt"/>
          <a:ea typeface="+mn-ea"/>
          <a:cs typeface="+mn-cs"/>
        </a:defRPr>
      </a:lvl2pPr>
      <a:lvl3pPr marL="5484643" indent="-1096925" algn="l" defTabSz="2193859" rtl="0" eaLnBrk="1" latinLnBrk="0" hangingPunct="1">
        <a:spcBef>
          <a:spcPct val="20000"/>
        </a:spcBef>
        <a:buFont typeface="Arial"/>
        <a:buChar char="•"/>
        <a:defRPr sz="11500" kern="1200">
          <a:solidFill>
            <a:schemeClr val="tx1"/>
          </a:solidFill>
          <a:latin typeface="+mn-lt"/>
          <a:ea typeface="+mn-ea"/>
          <a:cs typeface="+mn-cs"/>
        </a:defRPr>
      </a:lvl3pPr>
      <a:lvl4pPr marL="7678502" indent="-1096925" algn="l" defTabSz="2193859" rtl="0" eaLnBrk="1" latinLnBrk="0" hangingPunct="1">
        <a:spcBef>
          <a:spcPct val="20000"/>
        </a:spcBef>
        <a:buFont typeface="Arial"/>
        <a:buChar char="–"/>
        <a:defRPr sz="9600" kern="1200">
          <a:solidFill>
            <a:schemeClr val="tx1"/>
          </a:solidFill>
          <a:latin typeface="+mn-lt"/>
          <a:ea typeface="+mn-ea"/>
          <a:cs typeface="+mn-cs"/>
        </a:defRPr>
      </a:lvl4pPr>
      <a:lvl5pPr marL="9872362" indent="-1096925" algn="l" defTabSz="2193859" rtl="0" eaLnBrk="1" latinLnBrk="0" hangingPunct="1">
        <a:spcBef>
          <a:spcPct val="20000"/>
        </a:spcBef>
        <a:buFont typeface="Arial"/>
        <a:buChar char="»"/>
        <a:defRPr sz="9600" kern="1200">
          <a:solidFill>
            <a:schemeClr val="tx1"/>
          </a:solidFill>
          <a:latin typeface="+mn-lt"/>
          <a:ea typeface="+mn-ea"/>
          <a:cs typeface="+mn-cs"/>
        </a:defRPr>
      </a:lvl5pPr>
      <a:lvl6pPr marL="12066221" indent="-1096925" algn="l" defTabSz="2193859" rtl="0" eaLnBrk="1" latinLnBrk="0" hangingPunct="1">
        <a:spcBef>
          <a:spcPct val="20000"/>
        </a:spcBef>
        <a:buFont typeface="Arial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6pPr>
      <a:lvl7pPr marL="14260080" indent="-1096925" algn="l" defTabSz="2193859" rtl="0" eaLnBrk="1" latinLnBrk="0" hangingPunct="1">
        <a:spcBef>
          <a:spcPct val="20000"/>
        </a:spcBef>
        <a:buFont typeface="Arial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7pPr>
      <a:lvl8pPr marL="16453930" indent="-1096925" algn="l" defTabSz="2193859" rtl="0" eaLnBrk="1" latinLnBrk="0" hangingPunct="1">
        <a:spcBef>
          <a:spcPct val="20000"/>
        </a:spcBef>
        <a:buFont typeface="Arial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8pPr>
      <a:lvl9pPr marL="18647789" indent="-1096925" algn="l" defTabSz="2193859" rtl="0" eaLnBrk="1" latinLnBrk="0" hangingPunct="1">
        <a:spcBef>
          <a:spcPct val="20000"/>
        </a:spcBef>
        <a:buFont typeface="Arial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193859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1pPr>
      <a:lvl2pPr marL="2193859" algn="l" defTabSz="2193859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2pPr>
      <a:lvl3pPr marL="4387718" algn="l" defTabSz="2193859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3pPr>
      <a:lvl4pPr marL="6581578" algn="l" defTabSz="2193859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4pPr>
      <a:lvl5pPr marL="8775432" algn="l" defTabSz="2193859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5pPr>
      <a:lvl6pPr marL="10969286" algn="l" defTabSz="2193859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6pPr>
      <a:lvl7pPr marL="13163146" algn="l" defTabSz="2193859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7pPr>
      <a:lvl8pPr marL="15357005" algn="l" defTabSz="2193859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8pPr>
      <a:lvl9pPr marL="17550864" algn="l" defTabSz="2193859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7" Type="http://schemas.openxmlformats.org/officeDocument/2006/relationships/image" Target="../media/image8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emf"/><Relationship Id="rId5" Type="http://schemas.openxmlformats.org/officeDocument/2006/relationships/image" Target="../media/image6.emf"/><Relationship Id="rId4" Type="http://schemas.openxmlformats.org/officeDocument/2006/relationships/chart" Target="../charts/char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4.xml"/><Relationship Id="rId5" Type="http://schemas.openxmlformats.org/officeDocument/2006/relationships/chart" Target="../charts/chart3.xml"/><Relationship Id="rId4" Type="http://schemas.openxmlformats.org/officeDocument/2006/relationships/image" Target="../media/image21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8721D4-0970-AC42-B773-84228C857F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6160" y="12697467"/>
            <a:ext cx="39502080" cy="5486400"/>
          </a:xfrm>
        </p:spPr>
        <p:txBody>
          <a:bodyPr/>
          <a:lstStyle/>
          <a:p>
            <a:r>
              <a:rPr lang="en-US" b="1" dirty="0"/>
              <a:t>Thesis Figures</a:t>
            </a:r>
          </a:p>
        </p:txBody>
      </p:sp>
    </p:spTree>
    <p:extLst>
      <p:ext uri="{BB962C8B-B14F-4D97-AF65-F5344CB8AC3E}">
        <p14:creationId xmlns:p14="http://schemas.microsoft.com/office/powerpoint/2010/main" val="39018107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db1-db6.pdf">
            <a:extLst>
              <a:ext uri="{FF2B5EF4-FFF2-40B4-BE49-F238E27FC236}">
                <a16:creationId xmlns:a16="http://schemas.microsoft.com/office/drawing/2014/main" id="{E3DB5AB8-EE35-5042-AEA6-341547924C81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" t="10258" r="2560" b="2549"/>
          <a:stretch/>
        </p:blipFill>
        <p:spPr bwMode="auto">
          <a:xfrm>
            <a:off x="4280805" y="1439817"/>
            <a:ext cx="33191451" cy="2979544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1C6A6707-5FA3-FF42-922D-CB61ED9F1319}"/>
              </a:ext>
            </a:extLst>
          </p:cNvPr>
          <p:cNvSpPr/>
          <p:nvPr/>
        </p:nvSpPr>
        <p:spPr>
          <a:xfrm>
            <a:off x="11128830" y="12716749"/>
            <a:ext cx="547914" cy="547914"/>
          </a:xfrm>
          <a:prstGeom prst="ellipse">
            <a:avLst/>
          </a:prstGeom>
          <a:noFill/>
          <a:ln w="762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E6B27EE-B14A-BB40-999E-8006A592F1CC}"/>
              </a:ext>
            </a:extLst>
          </p:cNvPr>
          <p:cNvSpPr/>
          <p:nvPr/>
        </p:nvSpPr>
        <p:spPr>
          <a:xfrm>
            <a:off x="11275787" y="15891642"/>
            <a:ext cx="547914" cy="547914"/>
          </a:xfrm>
          <a:prstGeom prst="ellipse">
            <a:avLst/>
          </a:prstGeom>
          <a:noFill/>
          <a:ln w="762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BE30F45-AC6B-C645-ADD2-33DDC39729F8}"/>
              </a:ext>
            </a:extLst>
          </p:cNvPr>
          <p:cNvSpPr/>
          <p:nvPr/>
        </p:nvSpPr>
        <p:spPr>
          <a:xfrm>
            <a:off x="11849101" y="16591850"/>
            <a:ext cx="547914" cy="547914"/>
          </a:xfrm>
          <a:prstGeom prst="ellipse">
            <a:avLst/>
          </a:prstGeom>
          <a:noFill/>
          <a:ln w="762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232A46F-6EA4-BE4F-B330-484F54C7FB9D}"/>
              </a:ext>
            </a:extLst>
          </p:cNvPr>
          <p:cNvSpPr/>
          <p:nvPr/>
        </p:nvSpPr>
        <p:spPr>
          <a:xfrm>
            <a:off x="12763501" y="19004850"/>
            <a:ext cx="547914" cy="547914"/>
          </a:xfrm>
          <a:prstGeom prst="ellipse">
            <a:avLst/>
          </a:prstGeom>
          <a:noFill/>
          <a:ln w="762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AB23EEE-1F48-E948-B9BE-619FF365CE3A}"/>
              </a:ext>
            </a:extLst>
          </p:cNvPr>
          <p:cNvSpPr/>
          <p:nvPr/>
        </p:nvSpPr>
        <p:spPr>
          <a:xfrm>
            <a:off x="11950701" y="21319666"/>
            <a:ext cx="547914" cy="547914"/>
          </a:xfrm>
          <a:prstGeom prst="ellipse">
            <a:avLst/>
          </a:prstGeom>
          <a:noFill/>
          <a:ln w="762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43FAD99-5B9D-724F-B9A0-2F7750F2320E}"/>
              </a:ext>
            </a:extLst>
          </p:cNvPr>
          <p:cNvSpPr/>
          <p:nvPr/>
        </p:nvSpPr>
        <p:spPr>
          <a:xfrm>
            <a:off x="11982382" y="19693440"/>
            <a:ext cx="547914" cy="547914"/>
          </a:xfrm>
          <a:prstGeom prst="ellipse">
            <a:avLst/>
          </a:prstGeom>
          <a:noFill/>
          <a:ln w="762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73692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0DE2941-E8DD-004E-ABF4-C628B74A50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72490" y="17446261"/>
            <a:ext cx="13650163" cy="136501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E754CED-E728-C24E-88B9-5C98AF3289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4487" y="3334025"/>
            <a:ext cx="13650163" cy="1365016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EB5AD6A-8049-6544-A9D6-892457AE21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72490" y="3412188"/>
            <a:ext cx="13650163" cy="1365016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E38B510-2281-D84F-BF8C-A3494375C47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4487" y="17446261"/>
            <a:ext cx="13650163" cy="13650163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8E216BE-F7B8-EF4F-A665-A5F222F449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7842183"/>
              </p:ext>
            </p:extLst>
          </p:nvPr>
        </p:nvGraphicFramePr>
        <p:xfrm>
          <a:off x="34691827" y="17217673"/>
          <a:ext cx="3063240" cy="5486405"/>
        </p:xfrm>
        <a:graphic>
          <a:graphicData uri="http://schemas.openxmlformats.org/drawingml/2006/table">
            <a:tbl>
              <a:tblPr/>
              <a:tblGrid>
                <a:gridCol w="30632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2344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Within Strain ANOVA</a:t>
                      </a:r>
                    </a:p>
                  </a:txBody>
                  <a:tcPr marL="34291" marR="342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296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0.1743</a:t>
                      </a:r>
                    </a:p>
                  </a:txBody>
                  <a:tcPr marL="34291" marR="342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800" b="1" i="0" u="none" strike="noStrike">
                          <a:solidFill>
                            <a:srgbClr val="336699"/>
                          </a:solidFill>
                          <a:effectLst/>
                          <a:latin typeface="Arial"/>
                        </a:rPr>
                        <a:t>0.8684</a:t>
                      </a:r>
                    </a:p>
                  </a:txBody>
                  <a:tcPr marL="34291" marR="342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800" b="1" i="0" u="none" strike="noStrike">
                          <a:solidFill>
                            <a:srgbClr val="CC0000"/>
                          </a:solidFill>
                          <a:effectLst/>
                          <a:latin typeface="Arial"/>
                        </a:rPr>
                        <a:t>0.0433</a:t>
                      </a:r>
                    </a:p>
                  </a:txBody>
                  <a:tcPr marL="34291" marR="342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800" b="1" i="0" u="none" strike="noStrike">
                          <a:solidFill>
                            <a:srgbClr val="009900"/>
                          </a:solidFill>
                          <a:effectLst/>
                          <a:latin typeface="Arial"/>
                        </a:rPr>
                        <a:t>0.0084</a:t>
                      </a:r>
                    </a:p>
                  </a:txBody>
                  <a:tcPr marL="34291" marR="342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800" b="1" i="0" u="none" strike="noStrike">
                          <a:solidFill>
                            <a:srgbClr val="FF9933"/>
                          </a:solidFill>
                          <a:effectLst/>
                          <a:latin typeface="Arial"/>
                        </a:rPr>
                        <a:t>0.8152</a:t>
                      </a:r>
                    </a:p>
                  </a:txBody>
                  <a:tcPr marL="34291" marR="342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800" b="1" i="0" u="none" strike="noStrike" dirty="0">
                          <a:solidFill>
                            <a:srgbClr val="9900CC"/>
                          </a:solidFill>
                          <a:effectLst/>
                          <a:latin typeface="Arial"/>
                        </a:rPr>
                        <a:t>0.0653</a:t>
                      </a:r>
                    </a:p>
                  </a:txBody>
                  <a:tcPr marL="34291" marR="342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911EA4E3-430E-134A-9726-9F8EDC0C09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7066875"/>
              </p:ext>
            </p:extLst>
          </p:nvPr>
        </p:nvGraphicFramePr>
        <p:xfrm>
          <a:off x="34682803" y="3205262"/>
          <a:ext cx="3063240" cy="5486405"/>
        </p:xfrm>
        <a:graphic>
          <a:graphicData uri="http://schemas.openxmlformats.org/drawingml/2006/table">
            <a:tbl>
              <a:tblPr/>
              <a:tblGrid>
                <a:gridCol w="30632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2344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Within Strain ANOVA</a:t>
                      </a:r>
                    </a:p>
                  </a:txBody>
                  <a:tcPr marL="34291" marR="342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296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0.4189</a:t>
                      </a:r>
                    </a:p>
                  </a:txBody>
                  <a:tcPr marL="34291" marR="342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800" b="1" i="0" u="none" strike="noStrike">
                          <a:solidFill>
                            <a:srgbClr val="336699"/>
                          </a:solidFill>
                          <a:effectLst/>
                          <a:latin typeface="Arial"/>
                        </a:rPr>
                        <a:t>0.5468</a:t>
                      </a:r>
                    </a:p>
                  </a:txBody>
                  <a:tcPr marL="34291" marR="342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800" b="1" i="0" u="none" strike="noStrike">
                          <a:solidFill>
                            <a:srgbClr val="CC0000"/>
                          </a:solidFill>
                          <a:effectLst/>
                          <a:latin typeface="Arial"/>
                        </a:rPr>
                        <a:t>0.6094</a:t>
                      </a:r>
                    </a:p>
                  </a:txBody>
                  <a:tcPr marL="34291" marR="342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800" b="1" i="0" u="none" strike="noStrike">
                          <a:solidFill>
                            <a:srgbClr val="009900"/>
                          </a:solidFill>
                          <a:effectLst/>
                          <a:latin typeface="Arial"/>
                        </a:rPr>
                        <a:t>0.5189</a:t>
                      </a:r>
                    </a:p>
                  </a:txBody>
                  <a:tcPr marL="34291" marR="342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800" b="1" i="0" u="none" strike="noStrike" dirty="0">
                          <a:solidFill>
                            <a:srgbClr val="FF9933"/>
                          </a:solidFill>
                          <a:effectLst/>
                          <a:latin typeface="Arial"/>
                        </a:rPr>
                        <a:t>0.9281</a:t>
                      </a:r>
                    </a:p>
                  </a:txBody>
                  <a:tcPr marL="34291" marR="342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800" b="1" i="0" u="none" strike="noStrike" dirty="0">
                          <a:solidFill>
                            <a:srgbClr val="9900CC"/>
                          </a:solidFill>
                          <a:effectLst/>
                          <a:latin typeface="Arial"/>
                        </a:rPr>
                        <a:t>0.1171</a:t>
                      </a:r>
                    </a:p>
                  </a:txBody>
                  <a:tcPr marL="34291" marR="342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AAD6D858-859B-1549-A90E-2512DACC65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205535"/>
              </p:ext>
            </p:extLst>
          </p:nvPr>
        </p:nvGraphicFramePr>
        <p:xfrm>
          <a:off x="17216604" y="17216813"/>
          <a:ext cx="3063240" cy="5486405"/>
        </p:xfrm>
        <a:graphic>
          <a:graphicData uri="http://schemas.openxmlformats.org/drawingml/2006/table">
            <a:tbl>
              <a:tblPr/>
              <a:tblGrid>
                <a:gridCol w="30632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2344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Within Strain ANOVA</a:t>
                      </a:r>
                    </a:p>
                  </a:txBody>
                  <a:tcPr marL="34291" marR="342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296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0.4097</a:t>
                      </a:r>
                    </a:p>
                  </a:txBody>
                  <a:tcPr marL="34291" marR="342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800" b="1" i="0" u="none" strike="noStrike">
                          <a:solidFill>
                            <a:srgbClr val="336699"/>
                          </a:solidFill>
                          <a:effectLst/>
                          <a:latin typeface="Arial"/>
                        </a:rPr>
                        <a:t>0.0494</a:t>
                      </a:r>
                    </a:p>
                  </a:txBody>
                  <a:tcPr marL="34291" marR="342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800" b="1" i="0" u="none" strike="noStrike">
                          <a:solidFill>
                            <a:srgbClr val="CC0000"/>
                          </a:solidFill>
                          <a:effectLst/>
                          <a:latin typeface="Arial"/>
                        </a:rPr>
                        <a:t>0.0751</a:t>
                      </a:r>
                    </a:p>
                  </a:txBody>
                  <a:tcPr marL="34291" marR="342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800" b="1" i="0" u="none" strike="noStrike">
                          <a:solidFill>
                            <a:srgbClr val="009900"/>
                          </a:solidFill>
                          <a:effectLst/>
                          <a:latin typeface="Arial"/>
                        </a:rPr>
                        <a:t>0.0533</a:t>
                      </a:r>
                    </a:p>
                  </a:txBody>
                  <a:tcPr marL="34291" marR="342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800" b="1" i="0" u="none" strike="noStrike">
                          <a:solidFill>
                            <a:srgbClr val="FF9933"/>
                          </a:solidFill>
                          <a:effectLst/>
                          <a:latin typeface="Arial"/>
                        </a:rPr>
                        <a:t>0.8354</a:t>
                      </a:r>
                    </a:p>
                  </a:txBody>
                  <a:tcPr marL="34291" marR="342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800" b="1" i="0" u="none" strike="noStrike" dirty="0">
                          <a:solidFill>
                            <a:srgbClr val="9900CC"/>
                          </a:solidFill>
                          <a:effectLst/>
                          <a:latin typeface="Arial"/>
                        </a:rPr>
                        <a:t>0.0021</a:t>
                      </a:r>
                    </a:p>
                  </a:txBody>
                  <a:tcPr marL="34291" marR="342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2A7330A5-3E83-EF47-A651-1B39D70FCE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3025970"/>
              </p:ext>
            </p:extLst>
          </p:nvPr>
        </p:nvGraphicFramePr>
        <p:xfrm>
          <a:off x="17208185" y="3101400"/>
          <a:ext cx="3063240" cy="5489582"/>
        </p:xfrm>
        <a:graphic>
          <a:graphicData uri="http://schemas.openxmlformats.org/drawingml/2006/table">
            <a:tbl>
              <a:tblPr/>
              <a:tblGrid>
                <a:gridCol w="30632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23515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Within Strain ANOVA</a:t>
                      </a:r>
                    </a:p>
                  </a:txBody>
                  <a:tcPr marL="34291" marR="342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344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0.0298</a:t>
                      </a:r>
                    </a:p>
                  </a:txBody>
                  <a:tcPr marL="34291" marR="342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61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800" b="1" i="0" u="none" strike="noStrike" dirty="0">
                          <a:solidFill>
                            <a:srgbClr val="336699"/>
                          </a:solidFill>
                          <a:effectLst/>
                          <a:latin typeface="Arial"/>
                        </a:rPr>
                        <a:t>0.4193</a:t>
                      </a:r>
                    </a:p>
                  </a:txBody>
                  <a:tcPr marL="34291" marR="342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861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800" b="1" i="0" u="none" strike="noStrike" dirty="0">
                          <a:solidFill>
                            <a:srgbClr val="CC0000"/>
                          </a:solidFill>
                          <a:effectLst/>
                          <a:latin typeface="Arial"/>
                        </a:rPr>
                        <a:t>0.4165</a:t>
                      </a:r>
                    </a:p>
                  </a:txBody>
                  <a:tcPr marL="34291" marR="342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861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800" b="1" i="0" u="none" strike="noStrike">
                          <a:solidFill>
                            <a:srgbClr val="009900"/>
                          </a:solidFill>
                          <a:effectLst/>
                          <a:latin typeface="Arial"/>
                        </a:rPr>
                        <a:t>0.2305</a:t>
                      </a:r>
                    </a:p>
                  </a:txBody>
                  <a:tcPr marL="34291" marR="342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861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800" b="1" i="0" u="none" strike="noStrike" dirty="0">
                          <a:solidFill>
                            <a:srgbClr val="FF9933"/>
                          </a:solidFill>
                          <a:effectLst/>
                          <a:latin typeface="Arial"/>
                        </a:rPr>
                        <a:t>0.8447</a:t>
                      </a:r>
                    </a:p>
                  </a:txBody>
                  <a:tcPr marL="34291" marR="342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861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800" b="1" i="0" u="none" strike="noStrike" dirty="0">
                          <a:solidFill>
                            <a:srgbClr val="9900CC"/>
                          </a:solidFill>
                          <a:effectLst/>
                          <a:latin typeface="Arial"/>
                        </a:rPr>
                        <a:t>0.1669</a:t>
                      </a:r>
                    </a:p>
                  </a:txBody>
                  <a:tcPr marL="34291" marR="342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1DC5A1A1-DD2F-C74D-B35D-2FD7BCB08465}"/>
              </a:ext>
            </a:extLst>
          </p:cNvPr>
          <p:cNvSpPr txBox="1"/>
          <p:nvPr/>
        </p:nvSpPr>
        <p:spPr>
          <a:xfrm>
            <a:off x="4310402" y="3205262"/>
            <a:ext cx="1567543" cy="11079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6600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F52AEEC-0B66-9B40-9902-EDF3173C4B79}"/>
              </a:ext>
            </a:extLst>
          </p:cNvPr>
          <p:cNvSpPr txBox="1"/>
          <p:nvPr/>
        </p:nvSpPr>
        <p:spPr>
          <a:xfrm>
            <a:off x="22072490" y="3205262"/>
            <a:ext cx="1567543" cy="11079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6600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481E77B-46B3-904E-AF56-3DADE30CF539}"/>
              </a:ext>
            </a:extLst>
          </p:cNvPr>
          <p:cNvSpPr txBox="1"/>
          <p:nvPr/>
        </p:nvSpPr>
        <p:spPr>
          <a:xfrm>
            <a:off x="4310402" y="17290939"/>
            <a:ext cx="1567543" cy="11079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6600" b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235972D-D2AA-634D-867F-D4BD5E9BE11E}"/>
              </a:ext>
            </a:extLst>
          </p:cNvPr>
          <p:cNvSpPr txBox="1"/>
          <p:nvPr/>
        </p:nvSpPr>
        <p:spPr>
          <a:xfrm>
            <a:off x="22072490" y="17290939"/>
            <a:ext cx="1567543" cy="11079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6600" b="1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C2F5D5-FF08-254C-8B5A-5F4A403A9E5A}"/>
              </a:ext>
            </a:extLst>
          </p:cNvPr>
          <p:cNvSpPr txBox="1"/>
          <p:nvPr/>
        </p:nvSpPr>
        <p:spPr>
          <a:xfrm>
            <a:off x="14728130" y="9244125"/>
            <a:ext cx="55517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err="1"/>
              <a:t>MSE:minMSE</a:t>
            </a:r>
            <a:r>
              <a:rPr lang="en-US" sz="4000" b="1" dirty="0"/>
              <a:t> = 0.3695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D74C99C-A4F2-774F-AAE0-0D7505AA1B96}"/>
              </a:ext>
            </a:extLst>
          </p:cNvPr>
          <p:cNvSpPr txBox="1"/>
          <p:nvPr/>
        </p:nvSpPr>
        <p:spPr>
          <a:xfrm>
            <a:off x="32362987" y="9244125"/>
            <a:ext cx="55517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err="1"/>
              <a:t>MSE:minMSE</a:t>
            </a:r>
            <a:r>
              <a:rPr lang="en-US" sz="4000" b="1" dirty="0"/>
              <a:t> = 0.2209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5C72E73-81A0-6846-A99A-B5E20613677B}"/>
              </a:ext>
            </a:extLst>
          </p:cNvPr>
          <p:cNvSpPr txBox="1"/>
          <p:nvPr/>
        </p:nvSpPr>
        <p:spPr>
          <a:xfrm>
            <a:off x="14728130" y="23248757"/>
            <a:ext cx="55517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err="1"/>
              <a:t>MSE:minMSE</a:t>
            </a:r>
            <a:r>
              <a:rPr lang="en-US" sz="4000" b="1" dirty="0"/>
              <a:t> = 0.5337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F1A83CB-FB37-A24A-AB95-1FBA3BDBE31F}"/>
              </a:ext>
            </a:extLst>
          </p:cNvPr>
          <p:cNvSpPr txBox="1"/>
          <p:nvPr/>
        </p:nvSpPr>
        <p:spPr>
          <a:xfrm>
            <a:off x="32362987" y="23248757"/>
            <a:ext cx="55517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err="1"/>
              <a:t>MSE:minMSE</a:t>
            </a:r>
            <a:r>
              <a:rPr lang="en-US" sz="4000" b="1" dirty="0"/>
              <a:t> = 0.3662</a:t>
            </a:r>
          </a:p>
        </p:txBody>
      </p:sp>
    </p:spTree>
    <p:extLst>
      <p:ext uri="{BB962C8B-B14F-4D97-AF65-F5344CB8AC3E}">
        <p14:creationId xmlns:p14="http://schemas.microsoft.com/office/powerpoint/2010/main" val="15042800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Chart 13">
            <a:extLst>
              <a:ext uri="{FF2B5EF4-FFF2-40B4-BE49-F238E27FC236}">
                <a16:creationId xmlns:a16="http://schemas.microsoft.com/office/drawing/2014/main" id="{C4D094C1-7404-C94C-9938-718F9270E86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20816163"/>
              </p:ext>
            </p:extLst>
          </p:nvPr>
        </p:nvGraphicFramePr>
        <p:xfrm>
          <a:off x="223308" y="1122892"/>
          <a:ext cx="7037917" cy="45783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E52DC61E-C580-F245-A62C-0A4B2ADF3479}"/>
              </a:ext>
            </a:extLst>
          </p:cNvPr>
          <p:cNvSpPr txBox="1"/>
          <p:nvPr/>
        </p:nvSpPr>
        <p:spPr>
          <a:xfrm>
            <a:off x="6409543" y="2521633"/>
            <a:ext cx="8516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u="sng" dirty="0">
                <a:latin typeface="Arial"/>
                <a:cs typeface="Arial"/>
              </a:rPr>
              <a:t>Network:</a:t>
            </a:r>
          </a:p>
        </p:txBody>
      </p:sp>
      <p:graphicFrame>
        <p:nvGraphicFramePr>
          <p:cNvPr id="16" name="Chart 15">
            <a:extLst>
              <a:ext uri="{FF2B5EF4-FFF2-40B4-BE49-F238E27FC236}">
                <a16:creationId xmlns:a16="http://schemas.microsoft.com/office/drawing/2014/main" id="{EA1532C1-2A1A-CE4F-85B1-C441FDC9E89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59942358"/>
              </p:ext>
            </p:extLst>
          </p:nvPr>
        </p:nvGraphicFramePr>
        <p:xfrm>
          <a:off x="9621585" y="1122892"/>
          <a:ext cx="7651750" cy="49466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FD0BAA4D-13FC-6444-9E07-392B0DE73614}"/>
              </a:ext>
            </a:extLst>
          </p:cNvPr>
          <p:cNvSpPr txBox="1"/>
          <p:nvPr/>
        </p:nvSpPr>
        <p:spPr>
          <a:xfrm>
            <a:off x="16421653" y="2757365"/>
            <a:ext cx="8516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u="sng" dirty="0">
                <a:latin typeface="Arial"/>
                <a:cs typeface="Arial"/>
              </a:rPr>
              <a:t>Network: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62C4D03-96B3-C747-AC12-5DC1BBCA65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474863" y="6610516"/>
            <a:ext cx="19663737" cy="1281337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BA8B788-DE88-4245-81E2-FCDA731045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633693" y="18890488"/>
            <a:ext cx="19504907" cy="1278750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0B4D209-8A44-F243-81F4-F9805CBBA4DC}"/>
              </a:ext>
            </a:extLst>
          </p:cNvPr>
          <p:cNvSpPr txBox="1"/>
          <p:nvPr/>
        </p:nvSpPr>
        <p:spPr>
          <a:xfrm>
            <a:off x="22254986" y="6056518"/>
            <a:ext cx="1567543" cy="11079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6600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1616CB1-ABFE-2349-88FA-1168D8F2B309}"/>
              </a:ext>
            </a:extLst>
          </p:cNvPr>
          <p:cNvSpPr txBox="1"/>
          <p:nvPr/>
        </p:nvSpPr>
        <p:spPr>
          <a:xfrm>
            <a:off x="22474863" y="18449408"/>
            <a:ext cx="1567543" cy="11079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6600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D074600-809C-064E-9B6F-0D1A6B0BB25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42266" y="13017202"/>
            <a:ext cx="5346700" cy="675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5824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6" descr="dZAP1 Network--Weighted.png">
            <a:extLst>
              <a:ext uri="{FF2B5EF4-FFF2-40B4-BE49-F238E27FC236}">
                <a16:creationId xmlns:a16="http://schemas.microsoft.com/office/drawing/2014/main" id="{6A45DC96-47DD-6E4B-8543-2144611B06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4" b="1254"/>
          <a:stretch>
            <a:fillRect/>
          </a:stretch>
        </p:blipFill>
        <p:spPr>
          <a:xfrm>
            <a:off x="28877206" y="18764584"/>
            <a:ext cx="14858885" cy="9936040"/>
          </a:xfrm>
          <a:prstGeom prst="rect">
            <a:avLst/>
          </a:prstGeom>
        </p:spPr>
      </p:pic>
      <p:pic>
        <p:nvPicPr>
          <p:cNvPr id="5" name="Content Placeholder 4" descr="dHAP4 Network--Weighted.png">
            <a:extLst>
              <a:ext uri="{FF2B5EF4-FFF2-40B4-BE49-F238E27FC236}">
                <a16:creationId xmlns:a16="http://schemas.microsoft.com/office/drawing/2014/main" id="{DD26ECE8-2C45-EB45-AE04-9BFA5123282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38" t="1100" b="1100"/>
          <a:stretch/>
        </p:blipFill>
        <p:spPr>
          <a:xfrm>
            <a:off x="14428622" y="18748660"/>
            <a:ext cx="14125118" cy="9936040"/>
          </a:xfrm>
          <a:prstGeom prst="rect">
            <a:avLst/>
          </a:prstGeom>
        </p:spPr>
      </p:pic>
      <p:pic>
        <p:nvPicPr>
          <p:cNvPr id="6" name="Content Placeholder 6" descr="dGLN3 Network--Weighted.png">
            <a:extLst>
              <a:ext uri="{FF2B5EF4-FFF2-40B4-BE49-F238E27FC236}">
                <a16:creationId xmlns:a16="http://schemas.microsoft.com/office/drawing/2014/main" id="{AD3F2314-D364-F048-A36C-521AF71966C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38" t="1060" b="1060"/>
          <a:stretch/>
        </p:blipFill>
        <p:spPr>
          <a:xfrm>
            <a:off x="597296" y="18992466"/>
            <a:ext cx="13295888" cy="93527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C681D5D-1541-2346-89D1-FDDA4806413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8" t="994" r="1324" b="1837"/>
          <a:stretch/>
        </p:blipFill>
        <p:spPr>
          <a:xfrm>
            <a:off x="597296" y="4902991"/>
            <a:ext cx="13821061" cy="965471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894A575-7E48-5B41-A528-619C3BF0689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78" r="7273"/>
          <a:stretch/>
        </p:blipFill>
        <p:spPr>
          <a:xfrm>
            <a:off x="15310578" y="4902573"/>
            <a:ext cx="12432369" cy="96521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5EEEB8E-4459-864F-B94C-56804D19FD6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25454" y="4905737"/>
            <a:ext cx="14255400" cy="965215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08A5C84-36E8-9141-AA10-8937486BAE42}"/>
              </a:ext>
            </a:extLst>
          </p:cNvPr>
          <p:cNvSpPr txBox="1"/>
          <p:nvPr/>
        </p:nvSpPr>
        <p:spPr>
          <a:xfrm>
            <a:off x="82010" y="1893952"/>
            <a:ext cx="14927958" cy="2865161"/>
          </a:xfrm>
          <a:prstGeom prst="rect">
            <a:avLst/>
          </a:prstGeom>
          <a:noFill/>
        </p:spPr>
        <p:txBody>
          <a:bodyPr wrap="square" lIns="368568" tIns="184286" rIns="368568" bIns="184286" rtlCol="0">
            <a:spAutoFit/>
          </a:bodyPr>
          <a:lstStyle/>
          <a:p>
            <a:pPr algn="ctr"/>
            <a:r>
              <a:rPr lang="en-US" sz="5400" b="1" u="sng" dirty="0">
                <a:latin typeface="Arial" panose="020B0604020202020204" pitchFamily="34" charset="0"/>
                <a:cs typeface="Arial" panose="020B0604020202020204" pitchFamily="34" charset="0"/>
              </a:rPr>
              <a:t>db1: Network Derived from </a:t>
            </a:r>
            <a:r>
              <a:rPr lang="en-US" sz="5400" b="1" u="sng" dirty="0" err="1">
                <a:latin typeface="Arial" panose="020B0604020202020204" pitchFamily="34" charset="0"/>
                <a:cs typeface="Arial" panose="020B0604020202020204" pitchFamily="34" charset="0"/>
              </a:rPr>
              <a:t>wt</a:t>
            </a:r>
            <a:r>
              <a:rPr lang="en-US" sz="5400" b="1" u="sng" dirty="0">
                <a:latin typeface="Arial" panose="020B0604020202020204" pitchFamily="34" charset="0"/>
                <a:cs typeface="Arial" panose="020B0604020202020204" pitchFamily="34" charset="0"/>
              </a:rPr>
              <a:t> Data</a:t>
            </a:r>
          </a:p>
          <a:p>
            <a:pPr algn="ctr"/>
            <a:r>
              <a:rPr lang="en-US" sz="5400" dirty="0">
                <a:latin typeface="Arial" panose="020B0604020202020204" pitchFamily="34" charset="0"/>
                <a:cs typeface="Arial" panose="020B0604020202020204" pitchFamily="34" charset="0"/>
              </a:rPr>
              <a:t>16 Genes, 26 Edges</a:t>
            </a:r>
          </a:p>
          <a:p>
            <a:pPr algn="ctr"/>
            <a:r>
              <a:rPr lang="en-US" sz="5400" dirty="0" err="1">
                <a:latin typeface="Arial" panose="020B0604020202020204" pitchFamily="34" charset="0"/>
                <a:cs typeface="Arial" panose="020B0604020202020204" pitchFamily="34" charset="0"/>
              </a:rPr>
              <a:t>LSE:minLSE</a:t>
            </a:r>
            <a:r>
              <a:rPr lang="en-US" sz="5400" dirty="0">
                <a:latin typeface="Arial" panose="020B0604020202020204" pitchFamily="34" charset="0"/>
                <a:cs typeface="Arial" panose="020B0604020202020204" pitchFamily="34" charset="0"/>
              </a:rPr>
              <a:t> = 1.42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C695CB1-B8D3-4D46-B335-0ECEB6E1B63E}"/>
              </a:ext>
            </a:extLst>
          </p:cNvPr>
          <p:cNvSpPr txBox="1"/>
          <p:nvPr/>
        </p:nvSpPr>
        <p:spPr>
          <a:xfrm>
            <a:off x="28877206" y="1893952"/>
            <a:ext cx="14927958" cy="2865161"/>
          </a:xfrm>
          <a:prstGeom prst="rect">
            <a:avLst/>
          </a:prstGeom>
          <a:noFill/>
        </p:spPr>
        <p:txBody>
          <a:bodyPr wrap="square" lIns="368568" tIns="184286" rIns="368568" bIns="184286" rtlCol="0">
            <a:spAutoFit/>
          </a:bodyPr>
          <a:lstStyle/>
          <a:p>
            <a:pPr algn="ctr"/>
            <a:r>
              <a:rPr lang="en-US" sz="5400" b="1" u="sng" dirty="0">
                <a:latin typeface="Arial" panose="020B0604020202020204" pitchFamily="34" charset="0"/>
                <a:cs typeface="Arial" panose="020B0604020202020204" pitchFamily="34" charset="0"/>
              </a:rPr>
              <a:t>db3: Network Derived from ∆cin5 Data</a:t>
            </a:r>
          </a:p>
          <a:p>
            <a:pPr algn="ctr"/>
            <a:r>
              <a:rPr lang="en-US" sz="5400" dirty="0">
                <a:latin typeface="Arial" panose="020B0604020202020204" pitchFamily="34" charset="0"/>
                <a:cs typeface="Arial" panose="020B0604020202020204" pitchFamily="34" charset="0"/>
              </a:rPr>
              <a:t>17 Genes, 32 Edges </a:t>
            </a:r>
          </a:p>
          <a:p>
            <a:pPr algn="ctr"/>
            <a:r>
              <a:rPr lang="en-US" sz="5400" dirty="0" err="1">
                <a:latin typeface="Arial" panose="020B0604020202020204" pitchFamily="34" charset="0"/>
                <a:cs typeface="Arial" panose="020B0604020202020204" pitchFamily="34" charset="0"/>
              </a:rPr>
              <a:t>LSE:minLSE</a:t>
            </a:r>
            <a:r>
              <a:rPr lang="en-US" sz="5400" dirty="0">
                <a:latin typeface="Arial" panose="020B0604020202020204" pitchFamily="34" charset="0"/>
                <a:cs typeface="Arial" panose="020B0604020202020204" pitchFamily="34" charset="0"/>
              </a:rPr>
              <a:t> = 1.41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791E2BA-EF0B-D442-9384-04870C99C70B}"/>
              </a:ext>
            </a:extLst>
          </p:cNvPr>
          <p:cNvSpPr txBox="1"/>
          <p:nvPr/>
        </p:nvSpPr>
        <p:spPr>
          <a:xfrm>
            <a:off x="14266724" y="1893952"/>
            <a:ext cx="14927958" cy="2865161"/>
          </a:xfrm>
          <a:prstGeom prst="rect">
            <a:avLst/>
          </a:prstGeom>
          <a:noFill/>
        </p:spPr>
        <p:txBody>
          <a:bodyPr wrap="square" lIns="368568" tIns="184286" rIns="368568" bIns="184286" rtlCol="0">
            <a:spAutoFit/>
          </a:bodyPr>
          <a:lstStyle/>
          <a:p>
            <a:pPr algn="ctr"/>
            <a:r>
              <a:rPr lang="en-US" sz="5400" b="1" u="sng" dirty="0">
                <a:latin typeface="Arial" panose="020B0604020202020204" pitchFamily="34" charset="0"/>
                <a:cs typeface="Arial" panose="020B0604020202020204" pitchFamily="34" charset="0"/>
              </a:rPr>
              <a:t>db2: Network Derived from ∆cin5 Data</a:t>
            </a:r>
          </a:p>
          <a:p>
            <a:pPr algn="ctr"/>
            <a:r>
              <a:rPr lang="en-US" sz="5400" dirty="0">
                <a:latin typeface="Arial" panose="020B0604020202020204" pitchFamily="34" charset="0"/>
                <a:cs typeface="Arial" panose="020B0604020202020204" pitchFamily="34" charset="0"/>
              </a:rPr>
              <a:t>14 Genes, 25 Edges </a:t>
            </a:r>
          </a:p>
          <a:p>
            <a:pPr algn="ctr"/>
            <a:r>
              <a:rPr lang="en-US" sz="5400" dirty="0" err="1">
                <a:latin typeface="Arial" panose="020B0604020202020204" pitchFamily="34" charset="0"/>
                <a:cs typeface="Arial" panose="020B0604020202020204" pitchFamily="34" charset="0"/>
              </a:rPr>
              <a:t>LSE:minLSE</a:t>
            </a:r>
            <a:r>
              <a:rPr lang="en-US" sz="5400" dirty="0">
                <a:latin typeface="Arial" panose="020B0604020202020204" pitchFamily="34" charset="0"/>
                <a:cs typeface="Arial" panose="020B0604020202020204" pitchFamily="34" charset="0"/>
              </a:rPr>
              <a:t> = 1.36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8739D67-E32F-9542-AC55-43818E96CFF7}"/>
              </a:ext>
            </a:extLst>
          </p:cNvPr>
          <p:cNvSpPr txBox="1"/>
          <p:nvPr/>
        </p:nvSpPr>
        <p:spPr>
          <a:xfrm>
            <a:off x="0" y="15853581"/>
            <a:ext cx="14927958" cy="2865161"/>
          </a:xfrm>
          <a:prstGeom prst="rect">
            <a:avLst/>
          </a:prstGeom>
          <a:noFill/>
        </p:spPr>
        <p:txBody>
          <a:bodyPr wrap="square" lIns="368568" tIns="184286" rIns="368568" bIns="184286" rtlCol="0">
            <a:spAutoFit/>
          </a:bodyPr>
          <a:lstStyle/>
          <a:p>
            <a:pPr algn="ctr"/>
            <a:r>
              <a:rPr lang="en-US" sz="5400" b="1" u="sng" dirty="0">
                <a:latin typeface="Arial" panose="020B0604020202020204" pitchFamily="34" charset="0"/>
                <a:cs typeface="Arial" panose="020B0604020202020204" pitchFamily="34" charset="0"/>
              </a:rPr>
              <a:t>db4: Network Derived from ∆gln3 Data</a:t>
            </a:r>
          </a:p>
          <a:p>
            <a:pPr algn="ctr"/>
            <a:r>
              <a:rPr lang="en-US" sz="5400" dirty="0">
                <a:latin typeface="Arial" panose="020B0604020202020204" pitchFamily="34" charset="0"/>
                <a:cs typeface="Arial" panose="020B0604020202020204" pitchFamily="34" charset="0"/>
              </a:rPr>
              <a:t>14 Genes, 35 Edges</a:t>
            </a:r>
          </a:p>
          <a:p>
            <a:pPr algn="ctr"/>
            <a:r>
              <a:rPr lang="en-US" sz="5400" dirty="0" err="1">
                <a:latin typeface="Arial" panose="020B0604020202020204" pitchFamily="34" charset="0"/>
                <a:cs typeface="Arial" panose="020B0604020202020204" pitchFamily="34" charset="0"/>
              </a:rPr>
              <a:t>LSE:minLSE</a:t>
            </a:r>
            <a:r>
              <a:rPr lang="en-US" sz="5400" dirty="0">
                <a:latin typeface="Arial" panose="020B0604020202020204" pitchFamily="34" charset="0"/>
                <a:cs typeface="Arial" panose="020B0604020202020204" pitchFamily="34" charset="0"/>
              </a:rPr>
              <a:t> = 1.30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432ECF5-2A13-8A43-806A-2F600689B305}"/>
              </a:ext>
            </a:extLst>
          </p:cNvPr>
          <p:cNvSpPr txBox="1"/>
          <p:nvPr/>
        </p:nvSpPr>
        <p:spPr>
          <a:xfrm>
            <a:off x="14578038" y="15999643"/>
            <a:ext cx="14927958" cy="2865161"/>
          </a:xfrm>
          <a:prstGeom prst="rect">
            <a:avLst/>
          </a:prstGeom>
          <a:noFill/>
        </p:spPr>
        <p:txBody>
          <a:bodyPr wrap="square" lIns="368568" tIns="184286" rIns="368568" bIns="184286" rtlCol="0">
            <a:spAutoFit/>
          </a:bodyPr>
          <a:lstStyle/>
          <a:p>
            <a:pPr algn="ctr"/>
            <a:r>
              <a:rPr lang="en-US" sz="5400" b="1" u="sng" dirty="0">
                <a:latin typeface="Arial" panose="020B0604020202020204" pitchFamily="34" charset="0"/>
                <a:cs typeface="Arial" panose="020B0604020202020204" pitchFamily="34" charset="0"/>
              </a:rPr>
              <a:t>db5: Network Derived from ∆hap4 Data</a:t>
            </a:r>
          </a:p>
          <a:p>
            <a:pPr algn="ctr"/>
            <a:r>
              <a:rPr lang="en-US" sz="5400" dirty="0">
                <a:latin typeface="Arial" panose="020B0604020202020204" pitchFamily="34" charset="0"/>
                <a:cs typeface="Arial" panose="020B0604020202020204" pitchFamily="34" charset="0"/>
              </a:rPr>
              <a:t>15 Genes, 28 Edges </a:t>
            </a:r>
          </a:p>
          <a:p>
            <a:pPr algn="ctr"/>
            <a:r>
              <a:rPr lang="en-US" sz="5400" dirty="0" err="1">
                <a:latin typeface="Arial" panose="020B0604020202020204" pitchFamily="34" charset="0"/>
                <a:cs typeface="Arial" panose="020B0604020202020204" pitchFamily="34" charset="0"/>
              </a:rPr>
              <a:t>LSE:minLSE</a:t>
            </a:r>
            <a:r>
              <a:rPr lang="en-US" sz="5400" dirty="0">
                <a:latin typeface="Arial" panose="020B0604020202020204" pitchFamily="34" charset="0"/>
                <a:cs typeface="Arial" panose="020B0604020202020204" pitchFamily="34" charset="0"/>
              </a:rPr>
              <a:t> = 1.43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28D0F1D-86F4-1B4C-B5F5-13284C84E240}"/>
              </a:ext>
            </a:extLst>
          </p:cNvPr>
          <p:cNvSpPr txBox="1"/>
          <p:nvPr/>
        </p:nvSpPr>
        <p:spPr>
          <a:xfrm>
            <a:off x="29194682" y="15887464"/>
            <a:ext cx="14927958" cy="2865161"/>
          </a:xfrm>
          <a:prstGeom prst="rect">
            <a:avLst/>
          </a:prstGeom>
          <a:noFill/>
        </p:spPr>
        <p:txBody>
          <a:bodyPr wrap="square" lIns="368568" tIns="184286" rIns="368568" bIns="184286" rtlCol="0">
            <a:spAutoFit/>
          </a:bodyPr>
          <a:lstStyle/>
          <a:p>
            <a:pPr algn="ctr"/>
            <a:r>
              <a:rPr lang="en-US" sz="5400" b="1" u="sng" dirty="0">
                <a:latin typeface="Arial" panose="020B0604020202020204" pitchFamily="34" charset="0"/>
                <a:cs typeface="Arial" panose="020B0604020202020204" pitchFamily="34" charset="0"/>
              </a:rPr>
              <a:t>db6: Network Derived from ∆zap1 Data</a:t>
            </a:r>
          </a:p>
          <a:p>
            <a:pPr algn="ctr"/>
            <a:r>
              <a:rPr lang="en-US" sz="5400" dirty="0">
                <a:latin typeface="Arial" panose="020B0604020202020204" pitchFamily="34" charset="0"/>
                <a:cs typeface="Arial" panose="020B0604020202020204" pitchFamily="34" charset="0"/>
              </a:rPr>
              <a:t>16 Genes, 27 Edges </a:t>
            </a:r>
          </a:p>
          <a:p>
            <a:pPr algn="ctr"/>
            <a:r>
              <a:rPr lang="en-US" sz="5400" dirty="0" err="1">
                <a:latin typeface="Arial" panose="020B0604020202020204" pitchFamily="34" charset="0"/>
                <a:cs typeface="Arial" panose="020B0604020202020204" pitchFamily="34" charset="0"/>
              </a:rPr>
              <a:t>LSE:minLSE</a:t>
            </a:r>
            <a:r>
              <a:rPr lang="en-US" sz="5400" dirty="0">
                <a:latin typeface="Arial" panose="020B0604020202020204" pitchFamily="34" charset="0"/>
                <a:cs typeface="Arial" panose="020B0604020202020204" pitchFamily="34" charset="0"/>
              </a:rPr>
              <a:t> = 1.40</a:t>
            </a:r>
          </a:p>
        </p:txBody>
      </p:sp>
    </p:spTree>
    <p:extLst>
      <p:ext uri="{BB962C8B-B14F-4D97-AF65-F5344CB8AC3E}">
        <p14:creationId xmlns:p14="http://schemas.microsoft.com/office/powerpoint/2010/main" val="21279252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C80CC28-278A-924F-94A6-F485250CBB95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16" t="1202" r="14611" b="18638"/>
          <a:stretch/>
        </p:blipFill>
        <p:spPr bwMode="auto">
          <a:xfrm>
            <a:off x="0" y="583460"/>
            <a:ext cx="43891200" cy="3233494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CF5C143-8910-9848-B15F-151D1FB9A001}"/>
              </a:ext>
            </a:extLst>
          </p:cNvPr>
          <p:cNvSpPr txBox="1"/>
          <p:nvPr/>
        </p:nvSpPr>
        <p:spPr>
          <a:xfrm>
            <a:off x="733425" y="720265"/>
            <a:ext cx="14173200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7200" b="1" dirty="0">
                <a:latin typeface="Arial" panose="020B0604020202020204" pitchFamily="34" charset="0"/>
                <a:cs typeface="Arial" panose="020B0604020202020204" pitchFamily="34" charset="0"/>
              </a:rPr>
              <a:t>db1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3AF52F-0536-C941-9694-91F95BC2C314}"/>
              </a:ext>
            </a:extLst>
          </p:cNvPr>
          <p:cNvSpPr txBox="1"/>
          <p:nvPr/>
        </p:nvSpPr>
        <p:spPr>
          <a:xfrm>
            <a:off x="15973425" y="720265"/>
            <a:ext cx="13792200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7200" b="1" dirty="0">
                <a:latin typeface="Arial" panose="020B0604020202020204" pitchFamily="34" charset="0"/>
                <a:cs typeface="Arial" panose="020B0604020202020204" pitchFamily="34" charset="0"/>
              </a:rPr>
              <a:t>db2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100461-BBAC-074E-B050-1B8585502DEE}"/>
              </a:ext>
            </a:extLst>
          </p:cNvPr>
          <p:cNvSpPr txBox="1"/>
          <p:nvPr/>
        </p:nvSpPr>
        <p:spPr>
          <a:xfrm>
            <a:off x="30556200" y="720265"/>
            <a:ext cx="13868400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7200" b="1" dirty="0">
                <a:latin typeface="Arial" panose="020B0604020202020204" pitchFamily="34" charset="0"/>
                <a:cs typeface="Arial" panose="020B0604020202020204" pitchFamily="34" charset="0"/>
              </a:rPr>
              <a:t>db3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AEF232-36B1-B248-A3C5-3B3A0F211E3A}"/>
              </a:ext>
            </a:extLst>
          </p:cNvPr>
          <p:cNvSpPr txBox="1"/>
          <p:nvPr/>
        </p:nvSpPr>
        <p:spPr>
          <a:xfrm>
            <a:off x="542925" y="17285967"/>
            <a:ext cx="14554200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7200" b="1" dirty="0">
                <a:latin typeface="Arial" panose="020B0604020202020204" pitchFamily="34" charset="0"/>
                <a:cs typeface="Arial" panose="020B0604020202020204" pitchFamily="34" charset="0"/>
              </a:rPr>
              <a:t>db4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400475-ACBB-4340-A3FF-6C67D137D324}"/>
              </a:ext>
            </a:extLst>
          </p:cNvPr>
          <p:cNvSpPr txBox="1"/>
          <p:nvPr/>
        </p:nvSpPr>
        <p:spPr>
          <a:xfrm>
            <a:off x="16154400" y="17285967"/>
            <a:ext cx="13430250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7200" b="1" dirty="0">
                <a:latin typeface="Arial" panose="020B0604020202020204" pitchFamily="34" charset="0"/>
                <a:cs typeface="Arial" panose="020B0604020202020204" pitchFamily="34" charset="0"/>
              </a:rPr>
              <a:t>db5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CC111CC-FEE2-FE4E-A19A-C68FE4FF8862}"/>
              </a:ext>
            </a:extLst>
          </p:cNvPr>
          <p:cNvSpPr txBox="1"/>
          <p:nvPr/>
        </p:nvSpPr>
        <p:spPr>
          <a:xfrm>
            <a:off x="30556200" y="17285967"/>
            <a:ext cx="13220700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7200" b="1" dirty="0">
                <a:latin typeface="Arial" panose="020B0604020202020204" pitchFamily="34" charset="0"/>
                <a:cs typeface="Arial" panose="020B0604020202020204" pitchFamily="34" charset="0"/>
              </a:rPr>
              <a:t>db6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1512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49D48C8B-6B73-BC4A-B7F9-C4A3951A7C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522" y="7908127"/>
            <a:ext cx="20302278" cy="343195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DE085EF-98F1-4B4A-B03D-9BC386B2CF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52001" y="3013607"/>
            <a:ext cx="19558000" cy="1261139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3679160-2AB7-B247-9A79-7531291EF6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20345" y="17187988"/>
            <a:ext cx="9551581" cy="1017181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4B6694C-2E69-0741-981E-A7B42BC5D9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083823" y="17016094"/>
            <a:ext cx="19682046" cy="106680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A92F521-36F2-844B-9FBA-E17995DB0E83}"/>
              </a:ext>
            </a:extLst>
          </p:cNvPr>
          <p:cNvSpPr txBox="1"/>
          <p:nvPr/>
        </p:nvSpPr>
        <p:spPr>
          <a:xfrm>
            <a:off x="1145866" y="2905886"/>
            <a:ext cx="1567543" cy="1323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8000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C49C4A2-2138-E94C-BEB5-82FFB3B2D91B}"/>
              </a:ext>
            </a:extLst>
          </p:cNvPr>
          <p:cNvSpPr txBox="1"/>
          <p:nvPr/>
        </p:nvSpPr>
        <p:spPr>
          <a:xfrm>
            <a:off x="22856260" y="2905886"/>
            <a:ext cx="1567543" cy="1323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8000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4AF8E5D-B7AD-DC4F-8AEB-D5CD3AFBDE9B}"/>
              </a:ext>
            </a:extLst>
          </p:cNvPr>
          <p:cNvSpPr txBox="1"/>
          <p:nvPr/>
        </p:nvSpPr>
        <p:spPr>
          <a:xfrm>
            <a:off x="1145866" y="16075222"/>
            <a:ext cx="1567543" cy="1323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8000" b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BE5A2DE-CFCA-BF46-A361-9896D35D760F}"/>
              </a:ext>
            </a:extLst>
          </p:cNvPr>
          <p:cNvSpPr txBox="1"/>
          <p:nvPr/>
        </p:nvSpPr>
        <p:spPr>
          <a:xfrm>
            <a:off x="22856260" y="16075222"/>
            <a:ext cx="1567543" cy="1323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8000" b="1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1335621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B264748-1FD0-2B43-8261-18498DB64B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58634" y="6987794"/>
            <a:ext cx="18440400" cy="114996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4F7BD49-4651-5149-8734-DCD4349E1D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58634" y="18571458"/>
            <a:ext cx="18440400" cy="1152525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0B4D209-8A44-F243-81F4-F9805CBBA4DC}"/>
              </a:ext>
            </a:extLst>
          </p:cNvPr>
          <p:cNvSpPr txBox="1"/>
          <p:nvPr/>
        </p:nvSpPr>
        <p:spPr>
          <a:xfrm>
            <a:off x="22712186" y="6987794"/>
            <a:ext cx="1567543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400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1616CB1-ABFE-2349-88FA-1168D8F2B309}"/>
              </a:ext>
            </a:extLst>
          </p:cNvPr>
          <p:cNvSpPr txBox="1"/>
          <p:nvPr/>
        </p:nvSpPr>
        <p:spPr>
          <a:xfrm>
            <a:off x="22712185" y="18580351"/>
            <a:ext cx="1567543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400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graphicFrame>
        <p:nvGraphicFramePr>
          <p:cNvPr id="25" name="Chart 24">
            <a:extLst>
              <a:ext uri="{FF2B5EF4-FFF2-40B4-BE49-F238E27FC236}">
                <a16:creationId xmlns:a16="http://schemas.microsoft.com/office/drawing/2014/main" id="{8FB0DA7C-9650-4F4F-8736-B79B11638C8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00246945"/>
              </p:ext>
            </p:extLst>
          </p:nvPr>
        </p:nvGraphicFramePr>
        <p:xfrm>
          <a:off x="0" y="1143000"/>
          <a:ext cx="9144000" cy="5715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26" name="TextBox 1">
            <a:extLst>
              <a:ext uri="{FF2B5EF4-FFF2-40B4-BE49-F238E27FC236}">
                <a16:creationId xmlns:a16="http://schemas.microsoft.com/office/drawing/2014/main" id="{8CFB4F4C-AB4E-4643-BAE2-28523AB99819}"/>
              </a:ext>
            </a:extLst>
          </p:cNvPr>
          <p:cNvSpPr txBox="1"/>
          <p:nvPr/>
        </p:nvSpPr>
        <p:spPr>
          <a:xfrm>
            <a:off x="8108559" y="3048000"/>
            <a:ext cx="10354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b="1" u="sng" dirty="0">
                <a:latin typeface="Arial"/>
                <a:cs typeface="Arial"/>
              </a:rPr>
              <a:t>Network</a:t>
            </a:r>
            <a:r>
              <a:rPr lang="en-US" sz="1200" b="1" u="sng" dirty="0">
                <a:latin typeface="Arial"/>
                <a:cs typeface="Arial"/>
              </a:rPr>
              <a:t>:</a:t>
            </a:r>
          </a:p>
        </p:txBody>
      </p:sp>
      <p:graphicFrame>
        <p:nvGraphicFramePr>
          <p:cNvPr id="27" name="Chart 26">
            <a:extLst>
              <a:ext uri="{FF2B5EF4-FFF2-40B4-BE49-F238E27FC236}">
                <a16:creationId xmlns:a16="http://schemas.microsoft.com/office/drawing/2014/main" id="{CDFE0778-E09A-634F-927D-4AD967D1422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6840213"/>
              </p:ext>
            </p:extLst>
          </p:nvPr>
        </p:nvGraphicFramePr>
        <p:xfrm>
          <a:off x="0" y="6858000"/>
          <a:ext cx="9144000" cy="57032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AAE1B9A2-D35D-7144-BE12-F659F8A74018}"/>
              </a:ext>
            </a:extLst>
          </p:cNvPr>
          <p:cNvSpPr txBox="1"/>
          <p:nvPr/>
        </p:nvSpPr>
        <p:spPr>
          <a:xfrm>
            <a:off x="8099034" y="8675096"/>
            <a:ext cx="10354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b="1" u="sng" dirty="0">
                <a:latin typeface="Arial"/>
                <a:cs typeface="Arial"/>
              </a:rPr>
              <a:t>Network</a:t>
            </a:r>
            <a:r>
              <a:rPr lang="en-US" sz="1200" b="1" u="sng" dirty="0">
                <a:latin typeface="Arial"/>
                <a:cs typeface="Arial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4126701669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23570</TotalTime>
  <Words>232</Words>
  <Application>Microsoft Macintosh PowerPoint</Application>
  <PresentationFormat>Custom</PresentationFormat>
  <Paragraphs>95</Paragraphs>
  <Slides>8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Wingdings</vt:lpstr>
      <vt:lpstr>1_Office Theme</vt:lpstr>
      <vt:lpstr>Thesis Figures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Natalie Williams</dc:creator>
  <cp:lastModifiedBy>Brandon Klein</cp:lastModifiedBy>
  <cp:revision>679</cp:revision>
  <dcterms:created xsi:type="dcterms:W3CDTF">2015-02-26T23:10:39Z</dcterms:created>
  <dcterms:modified xsi:type="dcterms:W3CDTF">2018-05-01T09:05:12Z</dcterms:modified>
</cp:coreProperties>
</file>